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8288000" cy="10287000"/>
  <p:notesSz cx="6858000" cy="9144000"/>
  <p:embeddedFontLst>
    <p:embeddedFont>
      <p:font typeface="Poppins" charset="1" panose="00000500000000000000"/>
      <p:regular r:id="rId25"/>
    </p:embeddedFont>
    <p:embeddedFont>
      <p:font typeface="Poppins Bold" charset="1" panose="00000800000000000000"/>
      <p:regular r:id="rId26"/>
    </p:embeddedFont>
    <p:embeddedFont>
      <p:font typeface="Poppins Medium" charset="1" panose="00000600000000000000"/>
      <p:regular r:id="rId27"/>
    </p:embeddedFont>
    <p:embeddedFont>
      <p:font typeface="Poppins Semi-Bold" charset="1" panose="0000070000000000000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26.fntdata"/><Relationship Id="rId8" Type="http://schemas.openxmlformats.org/officeDocument/2006/relationships/slide" Target="slides/slide3.xml"/><Relationship Id="rId21" Type="http://schemas.openxmlformats.org/officeDocument/2006/relationships/slide" Target="slides/slide16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25.fntdata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28.fntdata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customXml" Target="../customXml/item3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27.fntdata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30" Type="http://schemas.openxmlformats.org/officeDocument/2006/relationships/customXml" Target="../customXml/item2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8.png" Type="http://schemas.openxmlformats.org/officeDocument/2006/relationships/image"/><Relationship Id="rId7" Target="../media/image9.svg" Type="http://schemas.openxmlformats.org/officeDocument/2006/relationships/image"/><Relationship Id="rId8" Target="../media/image1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svg" Type="http://schemas.openxmlformats.org/officeDocument/2006/relationships/image"/><Relationship Id="rId12" Target="../media/image21.png" Type="http://schemas.openxmlformats.org/officeDocument/2006/relationships/image"/><Relationship Id="rId13" Target="../media/image22.svg" Type="http://schemas.openxmlformats.org/officeDocument/2006/relationships/image"/><Relationship Id="rId14" Target="../media/image23.png" Type="http://schemas.openxmlformats.org/officeDocument/2006/relationships/image"/><Relationship Id="rId15" Target="../media/image24.svg" Type="http://schemas.openxmlformats.org/officeDocument/2006/relationships/image"/><Relationship Id="rId16" Target="../media/image25.png" Type="http://schemas.openxmlformats.org/officeDocument/2006/relationships/image"/><Relationship Id="rId17" Target="../media/image26.svg" Type="http://schemas.openxmlformats.org/officeDocument/2006/relationships/image"/><Relationship Id="rId18" Target="../media/image10.png" Type="http://schemas.openxmlformats.org/officeDocument/2006/relationships/image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svg" Type="http://schemas.openxmlformats.org/officeDocument/2006/relationships/image"/><Relationship Id="rId5" Target="../media/image14.svg" Type="http://schemas.openxmlformats.org/officeDocument/2006/relationships/image"/><Relationship Id="rId6" Target="../media/image15.svg" Type="http://schemas.openxmlformats.org/officeDocument/2006/relationships/image"/><Relationship Id="rId7" Target="../media/image16.sv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11" Target="../media/image35.svg" Type="http://schemas.openxmlformats.org/officeDocument/2006/relationships/image"/><Relationship Id="rId12" Target="../media/image36.png" Type="http://schemas.openxmlformats.org/officeDocument/2006/relationships/image"/><Relationship Id="rId13" Target="../media/image37.svg" Type="http://schemas.openxmlformats.org/officeDocument/2006/relationships/image"/><Relationship Id="rId14" Target="../media/image38.png" Type="http://schemas.openxmlformats.org/officeDocument/2006/relationships/image"/><Relationship Id="rId15" Target="../media/image39.svg" Type="http://schemas.openxmlformats.org/officeDocument/2006/relationships/image"/><Relationship Id="rId16" Target="../media/image40.png" Type="http://schemas.openxmlformats.org/officeDocument/2006/relationships/image"/><Relationship Id="rId17" Target="../media/image41.svg" Type="http://schemas.openxmlformats.org/officeDocument/2006/relationships/image"/><Relationship Id="rId18" Target="../media/image42.png" Type="http://schemas.openxmlformats.org/officeDocument/2006/relationships/image"/><Relationship Id="rId19" Target="../media/image43.svg" Type="http://schemas.openxmlformats.org/officeDocument/2006/relationships/image"/><Relationship Id="rId2" Target="../media/image10.png" Type="http://schemas.openxmlformats.org/officeDocument/2006/relationships/image"/><Relationship Id="rId3" Target="../media/image27.png" Type="http://schemas.openxmlformats.org/officeDocument/2006/relationships/image"/><Relationship Id="rId4" Target="../media/image28.png" Type="http://schemas.openxmlformats.org/officeDocument/2006/relationships/image"/><Relationship Id="rId5" Target="../media/image29.sv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Relationship Id="rId8" Target="../media/image32.png" Type="http://schemas.openxmlformats.org/officeDocument/2006/relationships/image"/><Relationship Id="rId9" Target="../media/image3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2.png" Type="http://schemas.openxmlformats.org/officeDocument/2006/relationships/image"/><Relationship Id="rId11" Target="../media/image53.svg" Type="http://schemas.openxmlformats.org/officeDocument/2006/relationships/image"/><Relationship Id="rId12" Target="../media/image10.png" Type="http://schemas.openxmlformats.org/officeDocument/2006/relationships/image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46.png" Type="http://schemas.openxmlformats.org/officeDocument/2006/relationships/image"/><Relationship Id="rId5" Target="../media/image47.svg" Type="http://schemas.openxmlformats.org/officeDocument/2006/relationships/image"/><Relationship Id="rId6" Target="../media/image48.png" Type="http://schemas.openxmlformats.org/officeDocument/2006/relationships/image"/><Relationship Id="rId7" Target="../media/image49.svg" Type="http://schemas.openxmlformats.org/officeDocument/2006/relationships/image"/><Relationship Id="rId8" Target="../media/image50.png" Type="http://schemas.openxmlformats.org/officeDocument/2006/relationships/image"/><Relationship Id="rId9" Target="../media/image51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2.png" Type="http://schemas.openxmlformats.org/officeDocument/2006/relationships/image"/><Relationship Id="rId11" Target="../media/image63.svg" Type="http://schemas.openxmlformats.org/officeDocument/2006/relationships/image"/><Relationship Id="rId12" Target="../media/image10.png" Type="http://schemas.openxmlformats.org/officeDocument/2006/relationships/image"/><Relationship Id="rId2" Target="../media/image54.png" Type="http://schemas.openxmlformats.org/officeDocument/2006/relationships/image"/><Relationship Id="rId3" Target="../media/image55.svg" Type="http://schemas.openxmlformats.org/officeDocument/2006/relationships/image"/><Relationship Id="rId4" Target="../media/image56.png" Type="http://schemas.openxmlformats.org/officeDocument/2006/relationships/image"/><Relationship Id="rId5" Target="../media/image57.svg" Type="http://schemas.openxmlformats.org/officeDocument/2006/relationships/image"/><Relationship Id="rId6" Target="../media/image58.png" Type="http://schemas.openxmlformats.org/officeDocument/2006/relationships/image"/><Relationship Id="rId7" Target="../media/image59.svg" Type="http://schemas.openxmlformats.org/officeDocument/2006/relationships/image"/><Relationship Id="rId8" Target="../media/image60.png" Type="http://schemas.openxmlformats.org/officeDocument/2006/relationships/image"/><Relationship Id="rId9" Target="../media/image61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2.png" Type="http://schemas.openxmlformats.org/officeDocument/2006/relationships/image"/><Relationship Id="rId11" Target="../media/image73.svg" Type="http://schemas.openxmlformats.org/officeDocument/2006/relationships/image"/><Relationship Id="rId12" Target="../media/image10.png" Type="http://schemas.openxmlformats.org/officeDocument/2006/relationships/image"/><Relationship Id="rId2" Target="../media/image64.png" Type="http://schemas.openxmlformats.org/officeDocument/2006/relationships/image"/><Relationship Id="rId3" Target="../media/image65.svg" Type="http://schemas.openxmlformats.org/officeDocument/2006/relationships/image"/><Relationship Id="rId4" Target="../media/image66.png" Type="http://schemas.openxmlformats.org/officeDocument/2006/relationships/image"/><Relationship Id="rId5" Target="../media/image67.svg" Type="http://schemas.openxmlformats.org/officeDocument/2006/relationships/image"/><Relationship Id="rId6" Target="../media/image68.png" Type="http://schemas.openxmlformats.org/officeDocument/2006/relationships/image"/><Relationship Id="rId7" Target="../media/image69.svg" Type="http://schemas.openxmlformats.org/officeDocument/2006/relationships/image"/><Relationship Id="rId8" Target="../media/image70.png" Type="http://schemas.openxmlformats.org/officeDocument/2006/relationships/image"/><Relationship Id="rId9" Target="../media/image71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2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83.png" Type="http://schemas.openxmlformats.org/officeDocument/2006/relationships/image"/><Relationship Id="rId14" Target="../media/image84.svg" Type="http://schemas.openxmlformats.org/officeDocument/2006/relationships/image"/><Relationship Id="rId15" Target="../media/image85.png" Type="http://schemas.openxmlformats.org/officeDocument/2006/relationships/image"/><Relationship Id="rId16" Target="../media/image86.svg" Type="http://schemas.openxmlformats.org/officeDocument/2006/relationships/image"/><Relationship Id="rId17" Target="../media/image87.png" Type="http://schemas.openxmlformats.org/officeDocument/2006/relationships/image"/><Relationship Id="rId18" Target="../media/image88.svg" Type="http://schemas.openxmlformats.org/officeDocument/2006/relationships/image"/><Relationship Id="rId19" Target="../media/image89.png" Type="http://schemas.openxmlformats.org/officeDocument/2006/relationships/image"/><Relationship Id="rId2" Target="../media/image74.png" Type="http://schemas.openxmlformats.org/officeDocument/2006/relationships/image"/><Relationship Id="rId20" Target="../media/image90.svg" Type="http://schemas.openxmlformats.org/officeDocument/2006/relationships/image"/><Relationship Id="rId21" Target="../media/image10.png" Type="http://schemas.openxmlformats.org/officeDocument/2006/relationships/image"/><Relationship Id="rId3" Target="../media/image75.png" Type="http://schemas.openxmlformats.org/officeDocument/2006/relationships/image"/><Relationship Id="rId4" Target="../media/image76.svg" Type="http://schemas.openxmlformats.org/officeDocument/2006/relationships/image"/><Relationship Id="rId5" Target="../media/image77.png" Type="http://schemas.openxmlformats.org/officeDocument/2006/relationships/image"/><Relationship Id="rId6" Target="../media/image78.svg" Type="http://schemas.openxmlformats.org/officeDocument/2006/relationships/image"/><Relationship Id="rId7" Target="../media/image79.png" Type="http://schemas.openxmlformats.org/officeDocument/2006/relationships/image"/><Relationship Id="rId8" Target="../media/image80.svg" Type="http://schemas.openxmlformats.org/officeDocument/2006/relationships/image"/><Relationship Id="rId9" Target="../media/image8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8.svg" Type="http://schemas.openxmlformats.org/officeDocument/2006/relationships/image"/><Relationship Id="rId2" Target="../media/image10.png" Type="http://schemas.openxmlformats.org/officeDocument/2006/relationships/image"/><Relationship Id="rId3" Target="../media/image91.png" Type="http://schemas.openxmlformats.org/officeDocument/2006/relationships/image"/><Relationship Id="rId4" Target="../media/image92.svg" Type="http://schemas.openxmlformats.org/officeDocument/2006/relationships/image"/><Relationship Id="rId5" Target="../media/image93.png" Type="http://schemas.openxmlformats.org/officeDocument/2006/relationships/image"/><Relationship Id="rId6" Target="../media/image94.svg" Type="http://schemas.openxmlformats.org/officeDocument/2006/relationships/image"/><Relationship Id="rId7" Target="../media/image95.png" Type="http://schemas.openxmlformats.org/officeDocument/2006/relationships/image"/><Relationship Id="rId8" Target="../media/image96.svg" Type="http://schemas.openxmlformats.org/officeDocument/2006/relationships/image"/><Relationship Id="rId9" Target="../media/image97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6.svg" Type="http://schemas.openxmlformats.org/officeDocument/2006/relationships/image"/><Relationship Id="rId11" Target="../media/image107.png" Type="http://schemas.openxmlformats.org/officeDocument/2006/relationships/image"/><Relationship Id="rId12" Target="../media/image108.svg" Type="http://schemas.openxmlformats.org/officeDocument/2006/relationships/image"/><Relationship Id="rId2" Target="../media/image10.png" Type="http://schemas.openxmlformats.org/officeDocument/2006/relationships/image"/><Relationship Id="rId3" Target="../media/image99.png" Type="http://schemas.openxmlformats.org/officeDocument/2006/relationships/image"/><Relationship Id="rId4" Target="../media/image100.svg" Type="http://schemas.openxmlformats.org/officeDocument/2006/relationships/image"/><Relationship Id="rId5" Target="../media/image101.png" Type="http://schemas.openxmlformats.org/officeDocument/2006/relationships/image"/><Relationship Id="rId6" Target="../media/image102.svg" Type="http://schemas.openxmlformats.org/officeDocument/2006/relationships/image"/><Relationship Id="rId7" Target="../media/image103.png" Type="http://schemas.openxmlformats.org/officeDocument/2006/relationships/image"/><Relationship Id="rId8" Target="../media/image104.svg" Type="http://schemas.openxmlformats.org/officeDocument/2006/relationships/image"/><Relationship Id="rId9" Target="../media/image105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6.svg" Type="http://schemas.openxmlformats.org/officeDocument/2006/relationships/image"/><Relationship Id="rId11" Target="../media/image117.png" Type="http://schemas.openxmlformats.org/officeDocument/2006/relationships/image"/><Relationship Id="rId12" Target="../media/image118.svg" Type="http://schemas.openxmlformats.org/officeDocument/2006/relationships/image"/><Relationship Id="rId13" Target="../media/image119.png" Type="http://schemas.openxmlformats.org/officeDocument/2006/relationships/image"/><Relationship Id="rId14" Target="../media/image120.svg" Type="http://schemas.openxmlformats.org/officeDocument/2006/relationships/image"/><Relationship Id="rId2" Target="../media/image10.png" Type="http://schemas.openxmlformats.org/officeDocument/2006/relationships/image"/><Relationship Id="rId3" Target="../media/image109.png" Type="http://schemas.openxmlformats.org/officeDocument/2006/relationships/image"/><Relationship Id="rId4" Target="../media/image110.svg" Type="http://schemas.openxmlformats.org/officeDocument/2006/relationships/image"/><Relationship Id="rId5" Target="../media/image111.png" Type="http://schemas.openxmlformats.org/officeDocument/2006/relationships/image"/><Relationship Id="rId6" Target="../media/image112.svg" Type="http://schemas.openxmlformats.org/officeDocument/2006/relationships/image"/><Relationship Id="rId7" Target="../media/image113.png" Type="http://schemas.openxmlformats.org/officeDocument/2006/relationships/image"/><Relationship Id="rId8" Target="../media/image114.svg" Type="http://schemas.openxmlformats.org/officeDocument/2006/relationships/image"/><Relationship Id="rId9" Target="../media/image115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8.svg" Type="http://schemas.openxmlformats.org/officeDocument/2006/relationships/image"/><Relationship Id="rId11" Target="../media/image129.png" Type="http://schemas.openxmlformats.org/officeDocument/2006/relationships/image"/><Relationship Id="rId12" Target="../media/image130.svg" Type="http://schemas.openxmlformats.org/officeDocument/2006/relationships/image"/><Relationship Id="rId2" Target="../media/image10.png" Type="http://schemas.openxmlformats.org/officeDocument/2006/relationships/image"/><Relationship Id="rId3" Target="../media/image121.png" Type="http://schemas.openxmlformats.org/officeDocument/2006/relationships/image"/><Relationship Id="rId4" Target="../media/image122.svg" Type="http://schemas.openxmlformats.org/officeDocument/2006/relationships/image"/><Relationship Id="rId5" Target="../media/image123.png" Type="http://schemas.openxmlformats.org/officeDocument/2006/relationships/image"/><Relationship Id="rId6" Target="../media/image124.svg" Type="http://schemas.openxmlformats.org/officeDocument/2006/relationships/image"/><Relationship Id="rId7" Target="../media/image125.png" Type="http://schemas.openxmlformats.org/officeDocument/2006/relationships/image"/><Relationship Id="rId8" Target="../media/image126.svg" Type="http://schemas.openxmlformats.org/officeDocument/2006/relationships/image"/><Relationship Id="rId9" Target="../media/image127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31.png" Type="http://schemas.openxmlformats.org/officeDocument/2006/relationships/image"/><Relationship Id="rId4" Target="../media/image132.svg" Type="http://schemas.openxmlformats.org/officeDocument/2006/relationships/image"/><Relationship Id="rId5" Target="../media/image133.png" Type="http://schemas.openxmlformats.org/officeDocument/2006/relationships/image"/><Relationship Id="rId6" Target="../media/image134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8.svg" Type="http://schemas.openxmlformats.org/officeDocument/2006/relationships/image"/><Relationship Id="rId11" Target="../media/image139.png" Type="http://schemas.openxmlformats.org/officeDocument/2006/relationships/image"/><Relationship Id="rId12" Target="../media/image140.svg" Type="http://schemas.openxmlformats.org/officeDocument/2006/relationships/image"/><Relationship Id="rId13" Target="../media/image141.png" Type="http://schemas.openxmlformats.org/officeDocument/2006/relationships/image"/><Relationship Id="rId14" Target="../media/image142.svg" Type="http://schemas.openxmlformats.org/officeDocument/2006/relationships/image"/><Relationship Id="rId2" Target="../media/image10.pn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5.png" Type="http://schemas.openxmlformats.org/officeDocument/2006/relationships/image"/><Relationship Id="rId6" Target="../media/image136.svg" Type="http://schemas.openxmlformats.org/officeDocument/2006/relationships/image"/><Relationship Id="rId7" Target="../media/image68.png" Type="http://schemas.openxmlformats.org/officeDocument/2006/relationships/image"/><Relationship Id="rId8" Target="../media/image69.svg" Type="http://schemas.openxmlformats.org/officeDocument/2006/relationships/image"/><Relationship Id="rId9" Target="../media/image137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7.png" Type="http://schemas.openxmlformats.org/officeDocument/2006/relationships/image"/><Relationship Id="rId11" Target="../media/image148.svg" Type="http://schemas.openxmlformats.org/officeDocument/2006/relationships/image"/><Relationship Id="rId12" Target="../media/image149.png" Type="http://schemas.openxmlformats.org/officeDocument/2006/relationships/image"/><Relationship Id="rId13" Target="../media/image150.svg" Type="http://schemas.openxmlformats.org/officeDocument/2006/relationships/image"/><Relationship Id="rId14" Target="../media/image151.png" Type="http://schemas.openxmlformats.org/officeDocument/2006/relationships/image"/><Relationship Id="rId15" Target="../media/image152.svg" Type="http://schemas.openxmlformats.org/officeDocument/2006/relationships/image"/><Relationship Id="rId2" Target="../media/image10.png" Type="http://schemas.openxmlformats.org/officeDocument/2006/relationships/image"/><Relationship Id="rId3" Target="../media/image74.png" Type="http://schemas.openxmlformats.org/officeDocument/2006/relationships/image"/><Relationship Id="rId4" Target="../media/image133.png" Type="http://schemas.openxmlformats.org/officeDocument/2006/relationships/image"/><Relationship Id="rId5" Target="../media/image134.svg" Type="http://schemas.openxmlformats.org/officeDocument/2006/relationships/image"/><Relationship Id="rId6" Target="../media/image143.png" Type="http://schemas.openxmlformats.org/officeDocument/2006/relationships/image"/><Relationship Id="rId7" Target="../media/image144.svg" Type="http://schemas.openxmlformats.org/officeDocument/2006/relationships/image"/><Relationship Id="rId8" Target="../media/image145.png" Type="http://schemas.openxmlformats.org/officeDocument/2006/relationships/image"/><Relationship Id="rId9" Target="../media/image146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8.svg" Type="http://schemas.openxmlformats.org/officeDocument/2006/relationships/image"/><Relationship Id="rId11" Target="../media/image149.png" Type="http://schemas.openxmlformats.org/officeDocument/2006/relationships/image"/><Relationship Id="rId12" Target="../media/image150.svg" Type="http://schemas.openxmlformats.org/officeDocument/2006/relationships/image"/><Relationship Id="rId13" Target="../media/image151.png" Type="http://schemas.openxmlformats.org/officeDocument/2006/relationships/image"/><Relationship Id="rId14" Target="../media/image152.svg" Type="http://schemas.openxmlformats.org/officeDocument/2006/relationships/image"/><Relationship Id="rId2" Target="../media/image10.png" Type="http://schemas.openxmlformats.org/officeDocument/2006/relationships/image"/><Relationship Id="rId3" Target="../media/image133.png" Type="http://schemas.openxmlformats.org/officeDocument/2006/relationships/image"/><Relationship Id="rId4" Target="../media/image134.svg" Type="http://schemas.openxmlformats.org/officeDocument/2006/relationships/image"/><Relationship Id="rId5" Target="../media/image143.png" Type="http://schemas.openxmlformats.org/officeDocument/2006/relationships/image"/><Relationship Id="rId6" Target="../media/image144.svg" Type="http://schemas.openxmlformats.org/officeDocument/2006/relationships/image"/><Relationship Id="rId7" Target="../media/image145.png" Type="http://schemas.openxmlformats.org/officeDocument/2006/relationships/image"/><Relationship Id="rId8" Target="../media/image146.svg" Type="http://schemas.openxmlformats.org/officeDocument/2006/relationships/image"/><Relationship Id="rId9" Target="../media/image14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93249">
                <a:alpha val="53725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6" id="6"/>
          <p:cNvSpPr/>
          <p:nvPr/>
        </p:nvSpPr>
        <p:spPr>
          <a:xfrm flipV="true">
            <a:off x="1028700" y="7181078"/>
            <a:ext cx="10254436" cy="0"/>
          </a:xfrm>
          <a:prstGeom prst="line">
            <a:avLst/>
          </a:prstGeom>
          <a:ln cap="flat" w="571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606885"/>
            <a:ext cx="4202412" cy="1137399"/>
          </a:xfrm>
          <a:custGeom>
            <a:avLst/>
            <a:gdLst/>
            <a:ahLst/>
            <a:cxnLst/>
            <a:rect r="r" b="b" t="t" l="l"/>
            <a:pathLst>
              <a:path h="1137399" w="4202412">
                <a:moveTo>
                  <a:pt x="0" y="0"/>
                </a:moveTo>
                <a:lnTo>
                  <a:pt x="4202412" y="0"/>
                </a:lnTo>
                <a:lnTo>
                  <a:pt x="4202412" y="1137399"/>
                </a:lnTo>
                <a:lnTo>
                  <a:pt x="0" y="11373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353" t="-196032" r="-17189" b="-197375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28700" y="3005960"/>
            <a:ext cx="5633519" cy="1219414"/>
          </a:xfrm>
          <a:custGeom>
            <a:avLst/>
            <a:gdLst/>
            <a:ahLst/>
            <a:cxnLst/>
            <a:rect r="r" b="b" t="t" l="l"/>
            <a:pathLst>
              <a:path h="1219414" w="5633519">
                <a:moveTo>
                  <a:pt x="0" y="0"/>
                </a:moveTo>
                <a:lnTo>
                  <a:pt x="5633519" y="0"/>
                </a:lnTo>
                <a:lnTo>
                  <a:pt x="5633519" y="1219415"/>
                </a:lnTo>
                <a:lnTo>
                  <a:pt x="0" y="12194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81520" r="0" b="-180465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112371" y="9595103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4809667"/>
            <a:ext cx="10254436" cy="1853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80"/>
              </a:lnSpc>
            </a:pPr>
            <a:r>
              <a:rPr lang="en-US" sz="600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AI-Driven Compliance &amp; GRC Automation Platform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7613123"/>
            <a:ext cx="4507196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Pre-Sales Enablement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9627" y="1316243"/>
            <a:ext cx="114163" cy="568712"/>
            <a:chOff x="0" y="0"/>
            <a:chExt cx="30068" cy="1497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96273" y="7824296"/>
            <a:ext cx="16063027" cy="604454"/>
            <a:chOff x="0" y="0"/>
            <a:chExt cx="21417370" cy="805938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605088" y="-28575"/>
              <a:ext cx="20812282" cy="8345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40"/>
                </a:lnSpc>
              </a:pP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COMPLYment u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nifies 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all three pillars into one intell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ig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nt, integrated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syst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em that eliminates sil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and creates a holis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ic 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view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o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 organizational health.</a:t>
              </a:r>
            </a:p>
          </p:txBody>
        </p:sp>
        <p:grpSp>
          <p:nvGrpSpPr>
            <p:cNvPr name="Group 7" id="7"/>
            <p:cNvGrpSpPr/>
            <p:nvPr/>
          </p:nvGrpSpPr>
          <p:grpSpPr>
            <a:xfrm rot="0">
              <a:off x="0" y="0"/>
              <a:ext cx="380103" cy="380103"/>
              <a:chOff x="0" y="0"/>
              <a:chExt cx="75082" cy="75082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75082" cy="75082"/>
              </a:xfrm>
              <a:custGeom>
                <a:avLst/>
                <a:gdLst/>
                <a:ahLst/>
                <a:cxnLst/>
                <a:rect r="r" b="b" t="t" l="l"/>
                <a:pathLst>
                  <a:path h="75082" w="75082">
                    <a:moveTo>
                      <a:pt x="0" y="0"/>
                    </a:moveTo>
                    <a:lnTo>
                      <a:pt x="75082" y="0"/>
                    </a:lnTo>
                    <a:lnTo>
                      <a:pt x="75082" y="75082"/>
                    </a:lnTo>
                    <a:lnTo>
                      <a:pt x="0" y="75082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gradFill>
                  <a:gsLst>
                    <a:gs pos="0">
                      <a:srgbClr val="F48B20">
                        <a:alpha val="100000"/>
                      </a:srgbClr>
                    </a:gs>
                    <a:gs pos="100000">
                      <a:srgbClr val="EE4633">
                        <a:alpha val="100000"/>
                      </a:srgbClr>
                    </a:gs>
                  </a:gsLst>
                  <a:lin ang="0"/>
                </a:gradFill>
                <a:prstDash val="solid"/>
                <a:miter/>
              </a:ln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57150"/>
                <a:ext cx="75082" cy="1322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</p:grpSp>
      <p:grpSp>
        <p:nvGrpSpPr>
          <p:cNvPr name="Group 10" id="10"/>
          <p:cNvGrpSpPr/>
          <p:nvPr/>
        </p:nvGrpSpPr>
        <p:grpSpPr>
          <a:xfrm rot="0">
            <a:off x="1183796" y="3718167"/>
            <a:ext cx="4928575" cy="3068107"/>
            <a:chOff x="0" y="0"/>
            <a:chExt cx="1298061" cy="80806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98061" cy="808061"/>
            </a:xfrm>
            <a:custGeom>
              <a:avLst/>
              <a:gdLst/>
              <a:ahLst/>
              <a:cxnLst/>
              <a:rect r="r" b="b" t="t" l="l"/>
              <a:pathLst>
                <a:path h="808061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770361"/>
                  </a:lnTo>
                  <a:cubicBezTo>
                    <a:pt x="1298061" y="780360"/>
                    <a:pt x="1294089" y="789949"/>
                    <a:pt x="1287019" y="797019"/>
                  </a:cubicBezTo>
                  <a:cubicBezTo>
                    <a:pt x="1279949" y="804089"/>
                    <a:pt x="1270360" y="808061"/>
                    <a:pt x="1260361" y="808061"/>
                  </a:cubicBezTo>
                  <a:lnTo>
                    <a:pt x="37700" y="808061"/>
                  </a:lnTo>
                  <a:cubicBezTo>
                    <a:pt x="16879" y="808061"/>
                    <a:pt x="0" y="791182"/>
                    <a:pt x="0" y="770361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04775"/>
              <a:ext cx="1298061" cy="9128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3" id="13"/>
          <p:cNvSpPr/>
          <p:nvPr/>
        </p:nvSpPr>
        <p:spPr>
          <a:xfrm>
            <a:off x="1435553" y="5239116"/>
            <a:ext cx="3068738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4" id="14"/>
          <p:cNvGrpSpPr/>
          <p:nvPr/>
        </p:nvGrpSpPr>
        <p:grpSpPr>
          <a:xfrm rot="0">
            <a:off x="6760071" y="3718167"/>
            <a:ext cx="4928575" cy="3068107"/>
            <a:chOff x="0" y="0"/>
            <a:chExt cx="1298061" cy="80806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98061" cy="808061"/>
            </a:xfrm>
            <a:custGeom>
              <a:avLst/>
              <a:gdLst/>
              <a:ahLst/>
              <a:cxnLst/>
              <a:rect r="r" b="b" t="t" l="l"/>
              <a:pathLst>
                <a:path h="808061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770361"/>
                  </a:lnTo>
                  <a:cubicBezTo>
                    <a:pt x="1298061" y="780360"/>
                    <a:pt x="1294089" y="789949"/>
                    <a:pt x="1287019" y="797019"/>
                  </a:cubicBezTo>
                  <a:cubicBezTo>
                    <a:pt x="1279949" y="804089"/>
                    <a:pt x="1270360" y="808061"/>
                    <a:pt x="1260361" y="808061"/>
                  </a:cubicBezTo>
                  <a:lnTo>
                    <a:pt x="37700" y="808061"/>
                  </a:lnTo>
                  <a:cubicBezTo>
                    <a:pt x="16879" y="808061"/>
                    <a:pt x="0" y="791182"/>
                    <a:pt x="0" y="770361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04775"/>
              <a:ext cx="1298061" cy="9128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7" id="17"/>
          <p:cNvSpPr/>
          <p:nvPr/>
        </p:nvSpPr>
        <p:spPr>
          <a:xfrm>
            <a:off x="7011828" y="5239116"/>
            <a:ext cx="3068738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18" id="18"/>
          <p:cNvSpPr/>
          <p:nvPr/>
        </p:nvSpPr>
        <p:spPr>
          <a:xfrm flipH="false" flipV="false" rot="0">
            <a:off x="10565292" y="3938522"/>
            <a:ext cx="798155" cy="798155"/>
          </a:xfrm>
          <a:custGeom>
            <a:avLst/>
            <a:gdLst/>
            <a:ahLst/>
            <a:cxnLst/>
            <a:rect r="r" b="b" t="t" l="l"/>
            <a:pathLst>
              <a:path h="798155" w="798155">
                <a:moveTo>
                  <a:pt x="0" y="0"/>
                </a:moveTo>
                <a:lnTo>
                  <a:pt x="798155" y="0"/>
                </a:lnTo>
                <a:lnTo>
                  <a:pt x="798155" y="798155"/>
                </a:lnTo>
                <a:lnTo>
                  <a:pt x="0" y="7981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2336346" y="3705062"/>
            <a:ext cx="4928575" cy="3068107"/>
            <a:chOff x="0" y="0"/>
            <a:chExt cx="1298061" cy="80806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298061" cy="808061"/>
            </a:xfrm>
            <a:custGeom>
              <a:avLst/>
              <a:gdLst/>
              <a:ahLst/>
              <a:cxnLst/>
              <a:rect r="r" b="b" t="t" l="l"/>
              <a:pathLst>
                <a:path h="808061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770361"/>
                  </a:lnTo>
                  <a:cubicBezTo>
                    <a:pt x="1298061" y="780360"/>
                    <a:pt x="1294089" y="789949"/>
                    <a:pt x="1287019" y="797019"/>
                  </a:cubicBezTo>
                  <a:cubicBezTo>
                    <a:pt x="1279949" y="804089"/>
                    <a:pt x="1270360" y="808061"/>
                    <a:pt x="1260361" y="808061"/>
                  </a:cubicBezTo>
                  <a:lnTo>
                    <a:pt x="37700" y="808061"/>
                  </a:lnTo>
                  <a:cubicBezTo>
                    <a:pt x="16879" y="808061"/>
                    <a:pt x="0" y="791182"/>
                    <a:pt x="0" y="770361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104775"/>
              <a:ext cx="1298061" cy="9128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22" id="22"/>
          <p:cNvSpPr/>
          <p:nvPr/>
        </p:nvSpPr>
        <p:spPr>
          <a:xfrm>
            <a:off x="12588103" y="5226010"/>
            <a:ext cx="3068738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23" id="23"/>
          <p:cNvSpPr/>
          <p:nvPr/>
        </p:nvSpPr>
        <p:spPr>
          <a:xfrm flipH="false" flipV="false" rot="0">
            <a:off x="5008324" y="3938522"/>
            <a:ext cx="780197" cy="798155"/>
          </a:xfrm>
          <a:custGeom>
            <a:avLst/>
            <a:gdLst/>
            <a:ahLst/>
            <a:cxnLst/>
            <a:rect r="r" b="b" t="t" l="l"/>
            <a:pathLst>
              <a:path h="798155" w="780197">
                <a:moveTo>
                  <a:pt x="0" y="0"/>
                </a:moveTo>
                <a:lnTo>
                  <a:pt x="780197" y="0"/>
                </a:lnTo>
                <a:lnTo>
                  <a:pt x="780197" y="798155"/>
                </a:lnTo>
                <a:lnTo>
                  <a:pt x="0" y="7981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6168208" y="3973161"/>
            <a:ext cx="823279" cy="821221"/>
          </a:xfrm>
          <a:custGeom>
            <a:avLst/>
            <a:gdLst/>
            <a:ahLst/>
            <a:cxnLst/>
            <a:rect r="r" b="b" t="t" l="l"/>
            <a:pathLst>
              <a:path h="821221" w="823279">
                <a:moveTo>
                  <a:pt x="0" y="0"/>
                </a:moveTo>
                <a:lnTo>
                  <a:pt x="823279" y="0"/>
                </a:lnTo>
                <a:lnTo>
                  <a:pt x="823279" y="821221"/>
                </a:lnTo>
                <a:lnTo>
                  <a:pt x="0" y="8212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196273" y="715769"/>
            <a:ext cx="2514516" cy="4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0"/>
              </a:lnSpc>
            </a:pP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FOUNDA</a:t>
            </a: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ION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96273" y="1286293"/>
            <a:ext cx="16435200" cy="5428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Underst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anding</a:t>
            </a:r>
            <a:r>
              <a:rPr lang="en-US" b="true" sz="300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b="true" sz="3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GRC Fundamentals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196273" y="2241844"/>
            <a:ext cx="16063027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Governa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nce, Risk, 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and Compliance form the backbone of organizational re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ch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pillar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erves a distinct purp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et 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tru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 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eff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ec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ess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com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from 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tegration.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435553" y="4784857"/>
            <a:ext cx="2907590" cy="32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Gov</a:t>
            </a:r>
            <a:r>
              <a:rPr lang="en-US" b="true" sz="2100" strike="noStrike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ernan</a:t>
            </a:r>
            <a:r>
              <a:rPr lang="en-US" b="true" sz="2100" strike="noStrike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435553" y="5345141"/>
            <a:ext cx="4425061" cy="1205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Establishes accountability frameworks and ensures strategic business </a:t>
            </a:r>
            <a:r>
              <a:rPr lang="en-US" sz="1999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alignment across all operational levels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011828" y="4784857"/>
            <a:ext cx="3797848" cy="32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</a:t>
            </a: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isk Ma</a:t>
            </a:r>
            <a:r>
              <a:rPr lang="en-US" b="true" sz="21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nagement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011828" y="5345141"/>
            <a:ext cx="4425061" cy="1205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Proactively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identifies potential threats and implements mitigation strategies</a:t>
            </a:r>
            <a:r>
              <a:rPr lang="en-US" sz="19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to protect organizational assets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2588103" y="4771751"/>
            <a:ext cx="3797848" cy="32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Complianc</a:t>
            </a:r>
            <a:r>
              <a:rPr lang="en-US" b="true" sz="2100" strike="noStrike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2588103" y="5332035"/>
            <a:ext cx="4425061" cy="910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Ensures adherence to regulatory requirements,</a:t>
            </a:r>
            <a:r>
              <a:rPr lang="en-US" sz="1999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industry standards, and internal policy obligations</a:t>
            </a:r>
          </a:p>
        </p:txBody>
      </p:sp>
      <p:sp>
        <p:nvSpPr>
          <p:cNvPr name="Freeform 35" id="35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471" r="0" b="-471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9627" y="1316243"/>
            <a:ext cx="114163" cy="568712"/>
            <a:chOff x="0" y="0"/>
            <a:chExt cx="30068" cy="1497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3198281"/>
            <a:ext cx="18288000" cy="7088719"/>
            <a:chOff x="0" y="0"/>
            <a:chExt cx="4816593" cy="186698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1866988"/>
            </a:xfrm>
            <a:custGeom>
              <a:avLst/>
              <a:gdLst/>
              <a:ahLst/>
              <a:cxnLst/>
              <a:rect r="r" b="b" t="t" l="l"/>
              <a:pathLst>
                <a:path h="1866988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866988"/>
                  </a:lnTo>
                  <a:lnTo>
                    <a:pt x="0" y="1866988"/>
                  </a:lnTo>
                  <a:close/>
                </a:path>
              </a:pathLst>
            </a:custGeom>
            <a:solidFill>
              <a:srgbClr val="011153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4816593" cy="19241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980533" y="4758904"/>
            <a:ext cx="2779243" cy="3447471"/>
            <a:chOff x="0" y="0"/>
            <a:chExt cx="847323" cy="105104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47323" cy="1051049"/>
            </a:xfrm>
            <a:custGeom>
              <a:avLst/>
              <a:gdLst/>
              <a:ahLst/>
              <a:cxnLst/>
              <a:rect r="r" b="b" t="t" l="l"/>
              <a:pathLst>
                <a:path h="1051049" w="847323">
                  <a:moveTo>
                    <a:pt x="64069" y="0"/>
                  </a:moveTo>
                  <a:lnTo>
                    <a:pt x="783253" y="0"/>
                  </a:lnTo>
                  <a:cubicBezTo>
                    <a:pt x="818638" y="0"/>
                    <a:pt x="847323" y="28685"/>
                    <a:pt x="847323" y="64069"/>
                  </a:cubicBezTo>
                  <a:lnTo>
                    <a:pt x="847323" y="986979"/>
                  </a:lnTo>
                  <a:cubicBezTo>
                    <a:pt x="847323" y="1022364"/>
                    <a:pt x="818638" y="1051049"/>
                    <a:pt x="783253" y="1051049"/>
                  </a:cubicBezTo>
                  <a:lnTo>
                    <a:pt x="64069" y="1051049"/>
                  </a:lnTo>
                  <a:cubicBezTo>
                    <a:pt x="28685" y="1051049"/>
                    <a:pt x="0" y="1022364"/>
                    <a:pt x="0" y="986979"/>
                  </a:cubicBezTo>
                  <a:lnTo>
                    <a:pt x="0" y="64069"/>
                  </a:lnTo>
                  <a:cubicBezTo>
                    <a:pt x="0" y="28685"/>
                    <a:pt x="28685" y="0"/>
                    <a:pt x="64069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847323" cy="10986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2631691" y="4173523"/>
            <a:ext cx="1476928" cy="1476928"/>
          </a:xfrm>
          <a:custGeom>
            <a:avLst/>
            <a:gdLst/>
            <a:ahLst/>
            <a:cxnLst/>
            <a:rect r="r" b="b" t="t" l="l"/>
            <a:pathLst>
              <a:path h="1476928" w="1476928">
                <a:moveTo>
                  <a:pt x="0" y="0"/>
                </a:moveTo>
                <a:lnTo>
                  <a:pt x="1476928" y="0"/>
                </a:lnTo>
                <a:lnTo>
                  <a:pt x="1476928" y="1476928"/>
                </a:lnTo>
                <a:lnTo>
                  <a:pt x="0" y="14769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12" id="12"/>
          <p:cNvGrpSpPr/>
          <p:nvPr/>
        </p:nvGrpSpPr>
        <p:grpSpPr>
          <a:xfrm rot="0">
            <a:off x="2779632" y="4173523"/>
            <a:ext cx="1181046" cy="1181046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EEEE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7755798" y="4758904"/>
            <a:ext cx="2779243" cy="3447471"/>
            <a:chOff x="0" y="0"/>
            <a:chExt cx="847323" cy="105104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47323" cy="1051049"/>
            </a:xfrm>
            <a:custGeom>
              <a:avLst/>
              <a:gdLst/>
              <a:ahLst/>
              <a:cxnLst/>
              <a:rect r="r" b="b" t="t" l="l"/>
              <a:pathLst>
                <a:path h="1051049" w="847323">
                  <a:moveTo>
                    <a:pt x="64069" y="0"/>
                  </a:moveTo>
                  <a:lnTo>
                    <a:pt x="783253" y="0"/>
                  </a:lnTo>
                  <a:cubicBezTo>
                    <a:pt x="818638" y="0"/>
                    <a:pt x="847323" y="28685"/>
                    <a:pt x="847323" y="64069"/>
                  </a:cubicBezTo>
                  <a:lnTo>
                    <a:pt x="847323" y="986979"/>
                  </a:lnTo>
                  <a:cubicBezTo>
                    <a:pt x="847323" y="1022364"/>
                    <a:pt x="818638" y="1051049"/>
                    <a:pt x="783253" y="1051049"/>
                  </a:cubicBezTo>
                  <a:lnTo>
                    <a:pt x="64069" y="1051049"/>
                  </a:lnTo>
                  <a:cubicBezTo>
                    <a:pt x="28685" y="1051049"/>
                    <a:pt x="0" y="1022364"/>
                    <a:pt x="0" y="986979"/>
                  </a:cubicBezTo>
                  <a:lnTo>
                    <a:pt x="0" y="64069"/>
                  </a:lnTo>
                  <a:cubicBezTo>
                    <a:pt x="0" y="28685"/>
                    <a:pt x="28685" y="0"/>
                    <a:pt x="64069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847323" cy="10986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8406955" y="4173523"/>
            <a:ext cx="1476928" cy="1476928"/>
          </a:xfrm>
          <a:custGeom>
            <a:avLst/>
            <a:gdLst/>
            <a:ahLst/>
            <a:cxnLst/>
            <a:rect r="r" b="b" t="t" l="l"/>
            <a:pathLst>
              <a:path h="1476928" w="1476928">
                <a:moveTo>
                  <a:pt x="0" y="0"/>
                </a:moveTo>
                <a:lnTo>
                  <a:pt x="1476929" y="0"/>
                </a:lnTo>
                <a:lnTo>
                  <a:pt x="1476929" y="1476928"/>
                </a:lnTo>
                <a:lnTo>
                  <a:pt x="0" y="14769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19" id="19"/>
          <p:cNvGrpSpPr/>
          <p:nvPr/>
        </p:nvGrpSpPr>
        <p:grpSpPr>
          <a:xfrm rot="0">
            <a:off x="10642011" y="4769141"/>
            <a:ext cx="2779243" cy="3437234"/>
            <a:chOff x="0" y="0"/>
            <a:chExt cx="847323" cy="104792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47323" cy="1047928"/>
            </a:xfrm>
            <a:custGeom>
              <a:avLst/>
              <a:gdLst/>
              <a:ahLst/>
              <a:cxnLst/>
              <a:rect r="r" b="b" t="t" l="l"/>
              <a:pathLst>
                <a:path h="1047928" w="847323">
                  <a:moveTo>
                    <a:pt x="64069" y="0"/>
                  </a:moveTo>
                  <a:lnTo>
                    <a:pt x="783253" y="0"/>
                  </a:lnTo>
                  <a:cubicBezTo>
                    <a:pt x="818638" y="0"/>
                    <a:pt x="847323" y="28685"/>
                    <a:pt x="847323" y="64069"/>
                  </a:cubicBezTo>
                  <a:lnTo>
                    <a:pt x="847323" y="983858"/>
                  </a:lnTo>
                  <a:cubicBezTo>
                    <a:pt x="847323" y="1019243"/>
                    <a:pt x="818638" y="1047928"/>
                    <a:pt x="783253" y="1047928"/>
                  </a:cubicBezTo>
                  <a:lnTo>
                    <a:pt x="64069" y="1047928"/>
                  </a:lnTo>
                  <a:cubicBezTo>
                    <a:pt x="28685" y="1047928"/>
                    <a:pt x="0" y="1019243"/>
                    <a:pt x="0" y="983858"/>
                  </a:cubicBezTo>
                  <a:lnTo>
                    <a:pt x="0" y="64069"/>
                  </a:lnTo>
                  <a:cubicBezTo>
                    <a:pt x="0" y="28685"/>
                    <a:pt x="28685" y="0"/>
                    <a:pt x="64069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847323" cy="10955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1293168" y="4118212"/>
            <a:ext cx="1476928" cy="1476928"/>
          </a:xfrm>
          <a:custGeom>
            <a:avLst/>
            <a:gdLst/>
            <a:ahLst/>
            <a:cxnLst/>
            <a:rect r="r" b="b" t="t" l="l"/>
            <a:pathLst>
              <a:path h="1476928" w="1476928">
                <a:moveTo>
                  <a:pt x="0" y="0"/>
                </a:moveTo>
                <a:lnTo>
                  <a:pt x="1476929" y="0"/>
                </a:lnTo>
                <a:lnTo>
                  <a:pt x="1476929" y="1476928"/>
                </a:lnTo>
                <a:lnTo>
                  <a:pt x="0" y="14769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23" id="23"/>
          <p:cNvGrpSpPr/>
          <p:nvPr/>
        </p:nvGrpSpPr>
        <p:grpSpPr>
          <a:xfrm rot="0">
            <a:off x="13528224" y="4758904"/>
            <a:ext cx="2779243" cy="3447471"/>
            <a:chOff x="0" y="0"/>
            <a:chExt cx="847323" cy="1051049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47323" cy="1051049"/>
            </a:xfrm>
            <a:custGeom>
              <a:avLst/>
              <a:gdLst/>
              <a:ahLst/>
              <a:cxnLst/>
              <a:rect r="r" b="b" t="t" l="l"/>
              <a:pathLst>
                <a:path h="1051049" w="847323">
                  <a:moveTo>
                    <a:pt x="64069" y="0"/>
                  </a:moveTo>
                  <a:lnTo>
                    <a:pt x="783253" y="0"/>
                  </a:lnTo>
                  <a:cubicBezTo>
                    <a:pt x="818638" y="0"/>
                    <a:pt x="847323" y="28685"/>
                    <a:pt x="847323" y="64069"/>
                  </a:cubicBezTo>
                  <a:lnTo>
                    <a:pt x="847323" y="986979"/>
                  </a:lnTo>
                  <a:cubicBezTo>
                    <a:pt x="847323" y="1022364"/>
                    <a:pt x="818638" y="1051049"/>
                    <a:pt x="783253" y="1051049"/>
                  </a:cubicBezTo>
                  <a:lnTo>
                    <a:pt x="64069" y="1051049"/>
                  </a:lnTo>
                  <a:cubicBezTo>
                    <a:pt x="28685" y="1051049"/>
                    <a:pt x="0" y="1022364"/>
                    <a:pt x="0" y="986979"/>
                  </a:cubicBezTo>
                  <a:lnTo>
                    <a:pt x="0" y="64069"/>
                  </a:lnTo>
                  <a:cubicBezTo>
                    <a:pt x="0" y="28685"/>
                    <a:pt x="28685" y="0"/>
                    <a:pt x="64069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47625"/>
              <a:ext cx="847323" cy="10986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6" id="26"/>
          <p:cNvSpPr/>
          <p:nvPr/>
        </p:nvSpPr>
        <p:spPr>
          <a:xfrm flipH="false" flipV="false" rot="0">
            <a:off x="14179381" y="4173523"/>
            <a:ext cx="1476928" cy="1476928"/>
          </a:xfrm>
          <a:custGeom>
            <a:avLst/>
            <a:gdLst/>
            <a:ahLst/>
            <a:cxnLst/>
            <a:rect r="r" b="b" t="t" l="l"/>
            <a:pathLst>
              <a:path h="1476928" w="1476928">
                <a:moveTo>
                  <a:pt x="0" y="0"/>
                </a:moveTo>
                <a:lnTo>
                  <a:pt x="1476928" y="0"/>
                </a:lnTo>
                <a:lnTo>
                  <a:pt x="1476928" y="1476928"/>
                </a:lnTo>
                <a:lnTo>
                  <a:pt x="0" y="14769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27" id="27"/>
          <p:cNvGrpSpPr/>
          <p:nvPr/>
        </p:nvGrpSpPr>
        <p:grpSpPr>
          <a:xfrm rot="0">
            <a:off x="4869585" y="4758904"/>
            <a:ext cx="2779243" cy="3447471"/>
            <a:chOff x="0" y="0"/>
            <a:chExt cx="847323" cy="1051049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47323" cy="1051049"/>
            </a:xfrm>
            <a:custGeom>
              <a:avLst/>
              <a:gdLst/>
              <a:ahLst/>
              <a:cxnLst/>
              <a:rect r="r" b="b" t="t" l="l"/>
              <a:pathLst>
                <a:path h="1051049" w="847323">
                  <a:moveTo>
                    <a:pt x="64069" y="0"/>
                  </a:moveTo>
                  <a:lnTo>
                    <a:pt x="783253" y="0"/>
                  </a:lnTo>
                  <a:cubicBezTo>
                    <a:pt x="818638" y="0"/>
                    <a:pt x="847323" y="28685"/>
                    <a:pt x="847323" y="64069"/>
                  </a:cubicBezTo>
                  <a:lnTo>
                    <a:pt x="847323" y="986979"/>
                  </a:lnTo>
                  <a:cubicBezTo>
                    <a:pt x="847323" y="1022364"/>
                    <a:pt x="818638" y="1051049"/>
                    <a:pt x="783253" y="1051049"/>
                  </a:cubicBezTo>
                  <a:lnTo>
                    <a:pt x="64069" y="1051049"/>
                  </a:lnTo>
                  <a:cubicBezTo>
                    <a:pt x="28685" y="1051049"/>
                    <a:pt x="0" y="1022364"/>
                    <a:pt x="0" y="986979"/>
                  </a:cubicBezTo>
                  <a:lnTo>
                    <a:pt x="0" y="64069"/>
                  </a:lnTo>
                  <a:cubicBezTo>
                    <a:pt x="0" y="28685"/>
                    <a:pt x="28685" y="0"/>
                    <a:pt x="64069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47625"/>
              <a:ext cx="847323" cy="10986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30" id="30"/>
          <p:cNvSpPr/>
          <p:nvPr/>
        </p:nvSpPr>
        <p:spPr>
          <a:xfrm flipH="false" flipV="false" rot="0">
            <a:off x="5520743" y="4173523"/>
            <a:ext cx="1476928" cy="1476928"/>
          </a:xfrm>
          <a:custGeom>
            <a:avLst/>
            <a:gdLst/>
            <a:ahLst/>
            <a:cxnLst/>
            <a:rect r="r" b="b" t="t" l="l"/>
            <a:pathLst>
              <a:path h="1476928" w="1476928">
                <a:moveTo>
                  <a:pt x="0" y="0"/>
                </a:moveTo>
                <a:lnTo>
                  <a:pt x="1476928" y="0"/>
                </a:lnTo>
                <a:lnTo>
                  <a:pt x="1476928" y="1476928"/>
                </a:lnTo>
                <a:lnTo>
                  <a:pt x="0" y="14769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1" id="31"/>
          <p:cNvGrpSpPr/>
          <p:nvPr/>
        </p:nvGrpSpPr>
        <p:grpSpPr>
          <a:xfrm rot="0">
            <a:off x="5668683" y="4146787"/>
            <a:ext cx="1181046" cy="1181046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EEEE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8554896" y="4179830"/>
            <a:ext cx="1181046" cy="1181046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EEEE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1441109" y="4118212"/>
            <a:ext cx="1181046" cy="1181046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EEEE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4327322" y="4179830"/>
            <a:ext cx="1181046" cy="1181046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EEEE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43" id="43"/>
          <p:cNvSpPr/>
          <p:nvPr/>
        </p:nvSpPr>
        <p:spPr>
          <a:xfrm flipH="false" flipV="false" rot="0">
            <a:off x="3011837" y="4378992"/>
            <a:ext cx="716636" cy="716636"/>
          </a:xfrm>
          <a:custGeom>
            <a:avLst/>
            <a:gdLst/>
            <a:ahLst/>
            <a:cxnLst/>
            <a:rect r="r" b="b" t="t" l="l"/>
            <a:pathLst>
              <a:path h="716636" w="716636">
                <a:moveTo>
                  <a:pt x="0" y="0"/>
                </a:moveTo>
                <a:lnTo>
                  <a:pt x="716636" y="0"/>
                </a:lnTo>
                <a:lnTo>
                  <a:pt x="716636" y="716636"/>
                </a:lnTo>
                <a:lnTo>
                  <a:pt x="0" y="7166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5892672" y="4275145"/>
            <a:ext cx="730230" cy="820483"/>
          </a:xfrm>
          <a:custGeom>
            <a:avLst/>
            <a:gdLst/>
            <a:ahLst/>
            <a:cxnLst/>
            <a:rect r="r" b="b" t="t" l="l"/>
            <a:pathLst>
              <a:path h="820483" w="730230">
                <a:moveTo>
                  <a:pt x="0" y="0"/>
                </a:moveTo>
                <a:lnTo>
                  <a:pt x="730230" y="0"/>
                </a:lnTo>
                <a:lnTo>
                  <a:pt x="730230" y="820483"/>
                </a:lnTo>
                <a:lnTo>
                  <a:pt x="0" y="82048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8782303" y="4410509"/>
            <a:ext cx="762301" cy="685118"/>
          </a:xfrm>
          <a:custGeom>
            <a:avLst/>
            <a:gdLst/>
            <a:ahLst/>
            <a:cxnLst/>
            <a:rect r="r" b="b" t="t" l="l"/>
            <a:pathLst>
              <a:path h="685118" w="762301">
                <a:moveTo>
                  <a:pt x="0" y="0"/>
                </a:moveTo>
                <a:lnTo>
                  <a:pt x="762302" y="0"/>
                </a:lnTo>
                <a:lnTo>
                  <a:pt x="762302" y="685119"/>
                </a:lnTo>
                <a:lnTo>
                  <a:pt x="0" y="68511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11668516" y="4370310"/>
            <a:ext cx="796294" cy="676850"/>
          </a:xfrm>
          <a:custGeom>
            <a:avLst/>
            <a:gdLst/>
            <a:ahLst/>
            <a:cxnLst/>
            <a:rect r="r" b="b" t="t" l="l"/>
            <a:pathLst>
              <a:path h="676850" w="796294">
                <a:moveTo>
                  <a:pt x="0" y="0"/>
                </a:moveTo>
                <a:lnTo>
                  <a:pt x="796294" y="0"/>
                </a:lnTo>
                <a:lnTo>
                  <a:pt x="796294" y="676850"/>
                </a:lnTo>
                <a:lnTo>
                  <a:pt x="0" y="6768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0">
            <a:off x="14551921" y="4378992"/>
            <a:ext cx="731849" cy="830466"/>
          </a:xfrm>
          <a:custGeom>
            <a:avLst/>
            <a:gdLst/>
            <a:ahLst/>
            <a:cxnLst/>
            <a:rect r="r" b="b" t="t" l="l"/>
            <a:pathLst>
              <a:path h="830466" w="731849">
                <a:moveTo>
                  <a:pt x="0" y="0"/>
                </a:moveTo>
                <a:lnTo>
                  <a:pt x="731849" y="0"/>
                </a:lnTo>
                <a:lnTo>
                  <a:pt x="731849" y="830466"/>
                </a:lnTo>
                <a:lnTo>
                  <a:pt x="0" y="83046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8" id="48"/>
          <p:cNvSpPr txBox="true"/>
          <p:nvPr/>
        </p:nvSpPr>
        <p:spPr>
          <a:xfrm rot="0">
            <a:off x="1196273" y="715769"/>
            <a:ext cx="2514516" cy="478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0"/>
              </a:lnSpc>
            </a:pP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CHALLE</a:t>
            </a: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NGE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196273" y="1286293"/>
            <a:ext cx="16435200" cy="542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Why Tr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aditional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b="true" sz="3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GRC Fails Today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196273" y="2194219"/>
            <a:ext cx="16063027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Despit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 signific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ant investments, most organizations struggle w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ith fragm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nted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GRC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impl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ementations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that c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ea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mor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 fr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iction 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than value.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6685951" y="3514200"/>
            <a:ext cx="4916098" cy="34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 R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eal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ity Our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Cus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tom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ers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F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ace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2255187" y="5673983"/>
            <a:ext cx="2229935" cy="1904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9"/>
              </a:lnSpc>
            </a:pPr>
            <a:r>
              <a:rPr lang="en-US" sz="19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Evidence scattered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across departments, email threads, and multiple repositories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5144239" y="5725904"/>
            <a:ext cx="2229935" cy="2218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9"/>
              </a:lnSpc>
            </a:pPr>
            <a:r>
              <a:rPr lang="en-US" sz="19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Manual risk tr</a:t>
            </a:r>
            <a:r>
              <a:rPr lang="en-US" sz="19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acking 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 spreadsheets that become outdated within days</a:t>
            </a:r>
          </a:p>
          <a:p>
            <a:pPr algn="ctr">
              <a:lnSpc>
                <a:spcPts val="2479"/>
              </a:lnSpc>
            </a:pPr>
          </a:p>
        </p:txBody>
      </p:sp>
      <p:sp>
        <p:nvSpPr>
          <p:cNvPr name="TextBox 55" id="55"/>
          <p:cNvSpPr txBox="true"/>
          <p:nvPr/>
        </p:nvSpPr>
        <p:spPr>
          <a:xfrm rot="0">
            <a:off x="8088226" y="5673983"/>
            <a:ext cx="2229935" cy="2218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9"/>
              </a:lnSpc>
            </a:pPr>
            <a:r>
              <a:rPr lang="en-US" sz="19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Separate tools 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for audit, 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compliance, and vulnerability management that don't communicate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0916665" y="5725904"/>
            <a:ext cx="2229935" cy="1904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9"/>
              </a:lnSpc>
            </a:pPr>
            <a:r>
              <a:rPr lang="en-US" sz="19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real-time visibility 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into 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compliance posture or audit readiness</a:t>
            </a:r>
          </a:p>
          <a:p>
            <a:pPr algn="ctr">
              <a:lnSpc>
                <a:spcPts val="2479"/>
              </a:lnSpc>
            </a:pPr>
          </a:p>
        </p:txBody>
      </p:sp>
      <p:sp>
        <p:nvSpPr>
          <p:cNvPr name="TextBox 57" id="57"/>
          <p:cNvSpPr txBox="true"/>
          <p:nvPr/>
        </p:nvSpPr>
        <p:spPr>
          <a:xfrm rot="0">
            <a:off x="13802878" y="5725904"/>
            <a:ext cx="2229935" cy="1904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9"/>
              </a:lnSpc>
            </a:pPr>
            <a:r>
              <a:rPr lang="en-US" sz="19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Low user adoption 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due to 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complex workflows and duplicate data entry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1112486" y="8911463"/>
            <a:ext cx="16063027" cy="34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b="true" sz="2200" spc="2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The truth: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GRC today functions as 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co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mplianc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 checklist,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not a st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teg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ic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value driver</a:t>
            </a:r>
          </a:p>
        </p:txBody>
      </p:sp>
      <p:sp>
        <p:nvSpPr>
          <p:cNvPr name="Freeform 59" id="59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-471" r="0" b="-471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9627" y="792447"/>
            <a:ext cx="114163" cy="568712"/>
            <a:chOff x="0" y="0"/>
            <a:chExt cx="30068" cy="1497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1" r="0" b="-471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96273" y="762497"/>
            <a:ext cx="16435200" cy="542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</a:t>
            </a:r>
            <a:r>
              <a:rPr lang="en-US" sz="300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COMPLYmen</a:t>
            </a:r>
            <a:r>
              <a:rPr lang="en-US" b="true" sz="3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 Platform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96273" y="1645733"/>
            <a:ext cx="16063027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unified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intelligent system that consol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idates your 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ntire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GRC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ecosyst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 into one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powerful pla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tf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orm, 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iminating 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tool sprawl and data silos.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12486" y="8804299"/>
            <a:ext cx="16063027" cy="34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integrated system. No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more juggling multiple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tools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or r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econc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iling data acr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oss platforms.</a:t>
            </a:r>
          </a:p>
        </p:txBody>
      </p:sp>
      <p:sp>
        <p:nvSpPr>
          <p:cNvPr name="AutoShape 10" id="10"/>
          <p:cNvSpPr/>
          <p:nvPr/>
        </p:nvSpPr>
        <p:spPr>
          <a:xfrm>
            <a:off x="7210573" y="7726714"/>
            <a:ext cx="1299840" cy="0"/>
          </a:xfrm>
          <a:prstGeom prst="line">
            <a:avLst/>
          </a:prstGeom>
          <a:ln cap="rnd" w="38100">
            <a:solidFill>
              <a:srgbClr val="13066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 flipV="true">
            <a:off x="8491272" y="7023623"/>
            <a:ext cx="0" cy="722141"/>
          </a:xfrm>
          <a:prstGeom prst="line">
            <a:avLst/>
          </a:prstGeom>
          <a:ln cap="rnd" w="38100">
            <a:solidFill>
              <a:srgbClr val="13066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9702868" y="7726714"/>
            <a:ext cx="1299840" cy="0"/>
          </a:xfrm>
          <a:prstGeom prst="line">
            <a:avLst/>
          </a:prstGeom>
          <a:ln cap="rnd" w="38100">
            <a:solidFill>
              <a:srgbClr val="13066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 flipV="true">
            <a:off x="9719298" y="7023623"/>
            <a:ext cx="0" cy="722141"/>
          </a:xfrm>
          <a:prstGeom prst="line">
            <a:avLst/>
          </a:prstGeom>
          <a:ln cap="rnd" w="38100">
            <a:solidFill>
              <a:srgbClr val="130663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4" id="14"/>
          <p:cNvGrpSpPr/>
          <p:nvPr/>
        </p:nvGrpSpPr>
        <p:grpSpPr>
          <a:xfrm rot="0">
            <a:off x="7694749" y="4238522"/>
            <a:ext cx="2811257" cy="2828820"/>
            <a:chOff x="0" y="0"/>
            <a:chExt cx="822421" cy="82755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22421" cy="827558"/>
            </a:xfrm>
            <a:custGeom>
              <a:avLst/>
              <a:gdLst/>
              <a:ahLst/>
              <a:cxnLst/>
              <a:rect r="r" b="b" t="t" l="l"/>
              <a:pathLst>
                <a:path h="827558" w="822421">
                  <a:moveTo>
                    <a:pt x="411210" y="0"/>
                  </a:moveTo>
                  <a:cubicBezTo>
                    <a:pt x="184105" y="0"/>
                    <a:pt x="0" y="185255"/>
                    <a:pt x="0" y="413779"/>
                  </a:cubicBezTo>
                  <a:cubicBezTo>
                    <a:pt x="0" y="642303"/>
                    <a:pt x="184105" y="827558"/>
                    <a:pt x="411210" y="827558"/>
                  </a:cubicBezTo>
                  <a:cubicBezTo>
                    <a:pt x="638315" y="827558"/>
                    <a:pt x="822421" y="642303"/>
                    <a:pt x="822421" y="413779"/>
                  </a:cubicBezTo>
                  <a:cubicBezTo>
                    <a:pt x="822421" y="185255"/>
                    <a:pt x="638315" y="0"/>
                    <a:pt x="411210" y="0"/>
                  </a:cubicBezTo>
                  <a:close/>
                </a:path>
              </a:pathLst>
            </a:custGeom>
            <a:ln w="190500" cap="sq">
              <a:solidFill>
                <a:srgbClr val="BBC9E3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77102" y="58534"/>
              <a:ext cx="668217" cy="6914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6179917" y="7297479"/>
            <a:ext cx="846144" cy="846144"/>
            <a:chOff x="0" y="0"/>
            <a:chExt cx="6350000" cy="63500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6179917" y="4444784"/>
            <a:ext cx="846144" cy="846144"/>
            <a:chOff x="0" y="0"/>
            <a:chExt cx="6350000" cy="63500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6179917" y="3018437"/>
            <a:ext cx="846144" cy="846144"/>
            <a:chOff x="0" y="0"/>
            <a:chExt cx="6350000" cy="63500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6179917" y="5871131"/>
            <a:ext cx="846144" cy="846144"/>
            <a:chOff x="0" y="0"/>
            <a:chExt cx="6350000" cy="63500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175270" y="7297479"/>
            <a:ext cx="846144" cy="846144"/>
            <a:chOff x="0" y="0"/>
            <a:chExt cx="6350000" cy="63500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1175270" y="4436274"/>
            <a:ext cx="846144" cy="846144"/>
            <a:chOff x="0" y="0"/>
            <a:chExt cx="6350000" cy="63500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11175270" y="3005671"/>
            <a:ext cx="846144" cy="846144"/>
            <a:chOff x="0" y="0"/>
            <a:chExt cx="6350000" cy="63500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11175270" y="5866876"/>
            <a:ext cx="846144" cy="846144"/>
            <a:chOff x="0" y="0"/>
            <a:chExt cx="6350000" cy="63500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</p:grpSp>
      <p:sp>
        <p:nvSpPr>
          <p:cNvPr name="AutoShape 33" id="33"/>
          <p:cNvSpPr/>
          <p:nvPr/>
        </p:nvSpPr>
        <p:spPr>
          <a:xfrm>
            <a:off x="9702868" y="3447899"/>
            <a:ext cx="1299840" cy="0"/>
          </a:xfrm>
          <a:prstGeom prst="line">
            <a:avLst/>
          </a:prstGeom>
          <a:ln cap="rnd" w="38100">
            <a:solidFill>
              <a:srgbClr val="13066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4" id="34"/>
          <p:cNvSpPr/>
          <p:nvPr/>
        </p:nvSpPr>
        <p:spPr>
          <a:xfrm flipV="true">
            <a:off x="9719298" y="3447793"/>
            <a:ext cx="0" cy="722141"/>
          </a:xfrm>
          <a:prstGeom prst="line">
            <a:avLst/>
          </a:prstGeom>
          <a:ln cap="rnd" w="38100">
            <a:solidFill>
              <a:srgbClr val="13066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5" id="35"/>
          <p:cNvSpPr/>
          <p:nvPr/>
        </p:nvSpPr>
        <p:spPr>
          <a:xfrm>
            <a:off x="10589933" y="6290955"/>
            <a:ext cx="420567" cy="0"/>
          </a:xfrm>
          <a:prstGeom prst="line">
            <a:avLst/>
          </a:prstGeom>
          <a:ln cap="rnd" w="38100">
            <a:solidFill>
              <a:srgbClr val="13066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6" id="36"/>
          <p:cNvSpPr/>
          <p:nvPr/>
        </p:nvSpPr>
        <p:spPr>
          <a:xfrm>
            <a:off x="10589933" y="4856098"/>
            <a:ext cx="420567" cy="0"/>
          </a:xfrm>
          <a:prstGeom prst="line">
            <a:avLst/>
          </a:prstGeom>
          <a:ln cap="rnd" w="38100">
            <a:solidFill>
              <a:srgbClr val="13066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7" id="37"/>
          <p:cNvSpPr/>
          <p:nvPr/>
        </p:nvSpPr>
        <p:spPr>
          <a:xfrm>
            <a:off x="7210573" y="6294203"/>
            <a:ext cx="420567" cy="0"/>
          </a:xfrm>
          <a:prstGeom prst="line">
            <a:avLst/>
          </a:prstGeom>
          <a:ln cap="rnd" w="38100">
            <a:solidFill>
              <a:srgbClr val="13066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>
            <a:off x="7210573" y="4859346"/>
            <a:ext cx="420567" cy="0"/>
          </a:xfrm>
          <a:prstGeom prst="line">
            <a:avLst/>
          </a:prstGeom>
          <a:ln cap="rnd" w="38100">
            <a:solidFill>
              <a:srgbClr val="13066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9" id="39"/>
          <p:cNvSpPr/>
          <p:nvPr/>
        </p:nvSpPr>
        <p:spPr>
          <a:xfrm>
            <a:off x="7210573" y="3428849"/>
            <a:ext cx="1299840" cy="0"/>
          </a:xfrm>
          <a:prstGeom prst="line">
            <a:avLst/>
          </a:prstGeom>
          <a:ln cap="rnd" w="38100">
            <a:solidFill>
              <a:srgbClr val="13066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0" id="40"/>
          <p:cNvSpPr/>
          <p:nvPr/>
        </p:nvSpPr>
        <p:spPr>
          <a:xfrm flipH="false" flipV="false" rot="0">
            <a:off x="8138358" y="4910217"/>
            <a:ext cx="1924040" cy="1326619"/>
          </a:xfrm>
          <a:custGeom>
            <a:avLst/>
            <a:gdLst/>
            <a:ahLst/>
            <a:cxnLst/>
            <a:rect r="r" b="b" t="t" l="l"/>
            <a:pathLst>
              <a:path h="1326619" w="1924040">
                <a:moveTo>
                  <a:pt x="0" y="0"/>
                </a:moveTo>
                <a:lnTo>
                  <a:pt x="1924040" y="0"/>
                </a:lnTo>
                <a:lnTo>
                  <a:pt x="1924040" y="1326619"/>
                </a:lnTo>
                <a:lnTo>
                  <a:pt x="0" y="13266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76" r="0" b="-36357"/>
            </a:stretch>
          </a:blipFill>
        </p:spPr>
      </p:sp>
      <p:sp>
        <p:nvSpPr>
          <p:cNvPr name="AutoShape 41" id="41"/>
          <p:cNvSpPr/>
          <p:nvPr/>
        </p:nvSpPr>
        <p:spPr>
          <a:xfrm flipV="true">
            <a:off x="8491272" y="3428743"/>
            <a:ext cx="0" cy="722141"/>
          </a:xfrm>
          <a:prstGeom prst="line">
            <a:avLst/>
          </a:prstGeom>
          <a:ln cap="rnd" w="38100">
            <a:solidFill>
              <a:srgbClr val="13066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2" id="42"/>
          <p:cNvSpPr/>
          <p:nvPr/>
        </p:nvSpPr>
        <p:spPr>
          <a:xfrm flipH="false" flipV="false" rot="0">
            <a:off x="6406687" y="3161718"/>
            <a:ext cx="415223" cy="534050"/>
          </a:xfrm>
          <a:custGeom>
            <a:avLst/>
            <a:gdLst/>
            <a:ahLst/>
            <a:cxnLst/>
            <a:rect r="r" b="b" t="t" l="l"/>
            <a:pathLst>
              <a:path h="534050" w="415223">
                <a:moveTo>
                  <a:pt x="0" y="0"/>
                </a:moveTo>
                <a:lnTo>
                  <a:pt x="415223" y="0"/>
                </a:lnTo>
                <a:lnTo>
                  <a:pt x="415223" y="534050"/>
                </a:lnTo>
                <a:lnTo>
                  <a:pt x="0" y="53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6349619" y="4582369"/>
            <a:ext cx="506740" cy="570975"/>
          </a:xfrm>
          <a:custGeom>
            <a:avLst/>
            <a:gdLst/>
            <a:ahLst/>
            <a:cxnLst/>
            <a:rect r="r" b="b" t="t" l="l"/>
            <a:pathLst>
              <a:path h="570975" w="506740">
                <a:moveTo>
                  <a:pt x="0" y="0"/>
                </a:moveTo>
                <a:lnTo>
                  <a:pt x="506740" y="0"/>
                </a:lnTo>
                <a:lnTo>
                  <a:pt x="506740" y="570974"/>
                </a:lnTo>
                <a:lnTo>
                  <a:pt x="0" y="5709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6296692" y="5988277"/>
            <a:ext cx="606499" cy="611853"/>
          </a:xfrm>
          <a:custGeom>
            <a:avLst/>
            <a:gdLst/>
            <a:ahLst/>
            <a:cxnLst/>
            <a:rect r="r" b="b" t="t" l="l"/>
            <a:pathLst>
              <a:path h="611853" w="606499">
                <a:moveTo>
                  <a:pt x="0" y="0"/>
                </a:moveTo>
                <a:lnTo>
                  <a:pt x="606499" y="0"/>
                </a:lnTo>
                <a:lnTo>
                  <a:pt x="606499" y="611853"/>
                </a:lnTo>
                <a:lnTo>
                  <a:pt x="0" y="6118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6323155" y="7412600"/>
            <a:ext cx="553572" cy="553572"/>
          </a:xfrm>
          <a:custGeom>
            <a:avLst/>
            <a:gdLst/>
            <a:ahLst/>
            <a:cxnLst/>
            <a:rect r="r" b="b" t="t" l="l"/>
            <a:pathLst>
              <a:path h="553572" w="553572">
                <a:moveTo>
                  <a:pt x="0" y="0"/>
                </a:moveTo>
                <a:lnTo>
                  <a:pt x="553573" y="0"/>
                </a:lnTo>
                <a:lnTo>
                  <a:pt x="553573" y="553572"/>
                </a:lnTo>
                <a:lnTo>
                  <a:pt x="0" y="55357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11330897" y="7449928"/>
            <a:ext cx="534889" cy="553572"/>
          </a:xfrm>
          <a:custGeom>
            <a:avLst/>
            <a:gdLst/>
            <a:ahLst/>
            <a:cxnLst/>
            <a:rect r="r" b="b" t="t" l="l"/>
            <a:pathLst>
              <a:path h="553572" w="534889">
                <a:moveTo>
                  <a:pt x="0" y="0"/>
                </a:moveTo>
                <a:lnTo>
                  <a:pt x="534889" y="0"/>
                </a:lnTo>
                <a:lnTo>
                  <a:pt x="534889" y="553572"/>
                </a:lnTo>
                <a:lnTo>
                  <a:pt x="0" y="55357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0">
            <a:off x="11315300" y="6031571"/>
            <a:ext cx="525291" cy="516755"/>
          </a:xfrm>
          <a:custGeom>
            <a:avLst/>
            <a:gdLst/>
            <a:ahLst/>
            <a:cxnLst/>
            <a:rect r="r" b="b" t="t" l="l"/>
            <a:pathLst>
              <a:path h="516755" w="525291">
                <a:moveTo>
                  <a:pt x="0" y="0"/>
                </a:moveTo>
                <a:lnTo>
                  <a:pt x="525292" y="0"/>
                </a:lnTo>
                <a:lnTo>
                  <a:pt x="525292" y="516755"/>
                </a:lnTo>
                <a:lnTo>
                  <a:pt x="0" y="51675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8" id="48"/>
          <p:cNvSpPr/>
          <p:nvPr/>
        </p:nvSpPr>
        <p:spPr>
          <a:xfrm flipH="false" flipV="false" rot="0">
            <a:off x="11336858" y="4595504"/>
            <a:ext cx="486211" cy="486211"/>
          </a:xfrm>
          <a:custGeom>
            <a:avLst/>
            <a:gdLst/>
            <a:ahLst/>
            <a:cxnLst/>
            <a:rect r="r" b="b" t="t" l="l"/>
            <a:pathLst>
              <a:path h="486211" w="486211">
                <a:moveTo>
                  <a:pt x="0" y="0"/>
                </a:moveTo>
                <a:lnTo>
                  <a:pt x="486211" y="0"/>
                </a:lnTo>
                <a:lnTo>
                  <a:pt x="486211" y="486211"/>
                </a:lnTo>
                <a:lnTo>
                  <a:pt x="0" y="48621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9" id="49"/>
          <p:cNvSpPr/>
          <p:nvPr/>
        </p:nvSpPr>
        <p:spPr>
          <a:xfrm flipH="false" flipV="false" rot="0">
            <a:off x="11374421" y="3140204"/>
            <a:ext cx="466171" cy="577301"/>
          </a:xfrm>
          <a:custGeom>
            <a:avLst/>
            <a:gdLst/>
            <a:ahLst/>
            <a:cxnLst/>
            <a:rect r="r" b="b" t="t" l="l"/>
            <a:pathLst>
              <a:path h="577301" w="466171">
                <a:moveTo>
                  <a:pt x="0" y="0"/>
                </a:moveTo>
                <a:lnTo>
                  <a:pt x="466171" y="0"/>
                </a:lnTo>
                <a:lnTo>
                  <a:pt x="466171" y="577301"/>
                </a:lnTo>
                <a:lnTo>
                  <a:pt x="0" y="57730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0" id="50"/>
          <p:cNvSpPr txBox="true"/>
          <p:nvPr/>
        </p:nvSpPr>
        <p:spPr>
          <a:xfrm rot="0">
            <a:off x="1235548" y="2986621"/>
            <a:ext cx="4753762" cy="823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124"/>
              </a:lnSpc>
              <a:spcBef>
                <a:spcPct val="0"/>
              </a:spcBef>
            </a:pP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Audi</a:t>
            </a:r>
            <a:r>
              <a:rPr lang="en-US" b="true" sz="18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 Management</a:t>
            </a:r>
          </a:p>
          <a:p>
            <a:pPr algn="r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Streamlined audit planning, execution, and reporting with automated workflows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235548" y="4417224"/>
            <a:ext cx="4753762" cy="823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124"/>
              </a:lnSpc>
              <a:spcBef>
                <a:spcPct val="0"/>
              </a:spcBef>
            </a:pP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</a:t>
            </a: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isk</a:t>
            </a:r>
            <a:r>
              <a:rPr lang="en-US" b="true" sz="18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Management</a:t>
            </a:r>
          </a:p>
          <a:p>
            <a:pPr algn="r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Comprehensive risk identification, assessment, and treatment tracking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235548" y="5815450"/>
            <a:ext cx="4753762" cy="823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124"/>
              </a:lnSpc>
              <a:spcBef>
                <a:spcPct val="0"/>
              </a:spcBef>
            </a:pP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As</a:t>
            </a: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set</a:t>
            </a:r>
            <a:r>
              <a:rPr lang="en-US" b="true" sz="18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Management</a:t>
            </a:r>
          </a:p>
          <a:p>
            <a:pPr algn="r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Complete asset inventory with criticality ratings and ownership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235548" y="7299165"/>
            <a:ext cx="4753762" cy="823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124"/>
              </a:lnSpc>
              <a:spcBef>
                <a:spcPct val="0"/>
              </a:spcBef>
            </a:pP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Third-Par</a:t>
            </a: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ty</a:t>
            </a:r>
            <a:r>
              <a:rPr lang="en-US" b="true" sz="18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Management</a:t>
            </a:r>
          </a:p>
          <a:p>
            <a:pPr algn="r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Vendor risk assessment and ongoing monitoring capabilities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2298690" y="3007357"/>
            <a:ext cx="4753762" cy="823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Compl</a:t>
            </a: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iance</a:t>
            </a:r>
            <a:r>
              <a:rPr lang="en-US" b="true" sz="18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Management</a:t>
            </a:r>
          </a:p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Multi-framework compliance tracking with intelligent control mapping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2298690" y="4437960"/>
            <a:ext cx="4753762" cy="823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Pol</a:t>
            </a: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icy</a:t>
            </a:r>
            <a:r>
              <a:rPr lang="en-US" b="true" sz="18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Management</a:t>
            </a:r>
          </a:p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Centralized policy lifecycle with approval workflows and acknowledgment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2298690" y="5836186"/>
            <a:ext cx="4753762" cy="823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Vuln</a:t>
            </a: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erability</a:t>
            </a:r>
            <a:r>
              <a:rPr lang="en-US" b="true" sz="18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Management</a:t>
            </a:r>
          </a:p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Security vulnerability tracking integrated with compliance requirements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2298690" y="7319901"/>
            <a:ext cx="4753762" cy="823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Documen</a:t>
            </a: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</a:t>
            </a:r>
            <a:r>
              <a:rPr lang="en-US" b="true" sz="18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Management</a:t>
            </a:r>
          </a:p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Centralized evidence repository with version control and smart tagging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9627" y="1316243"/>
            <a:ext cx="114163" cy="568712"/>
            <a:chOff x="0" y="0"/>
            <a:chExt cx="30068" cy="1497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83796" y="2782761"/>
            <a:ext cx="4928575" cy="3068107"/>
            <a:chOff x="0" y="0"/>
            <a:chExt cx="1298061" cy="80806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98061" cy="808061"/>
            </a:xfrm>
            <a:custGeom>
              <a:avLst/>
              <a:gdLst/>
              <a:ahLst/>
              <a:cxnLst/>
              <a:rect r="r" b="b" t="t" l="l"/>
              <a:pathLst>
                <a:path h="808061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770361"/>
                  </a:lnTo>
                  <a:cubicBezTo>
                    <a:pt x="1298061" y="780360"/>
                    <a:pt x="1294089" y="789949"/>
                    <a:pt x="1287019" y="797019"/>
                  </a:cubicBezTo>
                  <a:cubicBezTo>
                    <a:pt x="1279949" y="804089"/>
                    <a:pt x="1270360" y="808061"/>
                    <a:pt x="1260361" y="808061"/>
                  </a:cubicBezTo>
                  <a:lnTo>
                    <a:pt x="37700" y="808061"/>
                  </a:lnTo>
                  <a:cubicBezTo>
                    <a:pt x="16879" y="808061"/>
                    <a:pt x="0" y="791182"/>
                    <a:pt x="0" y="770361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04775"/>
              <a:ext cx="1298061" cy="9128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8" id="8"/>
          <p:cNvSpPr/>
          <p:nvPr/>
        </p:nvSpPr>
        <p:spPr>
          <a:xfrm>
            <a:off x="1435553" y="4303709"/>
            <a:ext cx="3068738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9" id="9"/>
          <p:cNvGrpSpPr/>
          <p:nvPr/>
        </p:nvGrpSpPr>
        <p:grpSpPr>
          <a:xfrm rot="0">
            <a:off x="6760071" y="2782761"/>
            <a:ext cx="4928575" cy="3068107"/>
            <a:chOff x="0" y="0"/>
            <a:chExt cx="1298061" cy="80806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98061" cy="808061"/>
            </a:xfrm>
            <a:custGeom>
              <a:avLst/>
              <a:gdLst/>
              <a:ahLst/>
              <a:cxnLst/>
              <a:rect r="r" b="b" t="t" l="l"/>
              <a:pathLst>
                <a:path h="808061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770361"/>
                  </a:lnTo>
                  <a:cubicBezTo>
                    <a:pt x="1298061" y="780360"/>
                    <a:pt x="1294089" y="789949"/>
                    <a:pt x="1287019" y="797019"/>
                  </a:cubicBezTo>
                  <a:cubicBezTo>
                    <a:pt x="1279949" y="804089"/>
                    <a:pt x="1270360" y="808061"/>
                    <a:pt x="1260361" y="808061"/>
                  </a:cubicBezTo>
                  <a:lnTo>
                    <a:pt x="37700" y="808061"/>
                  </a:lnTo>
                  <a:cubicBezTo>
                    <a:pt x="16879" y="808061"/>
                    <a:pt x="0" y="791182"/>
                    <a:pt x="0" y="770361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04775"/>
              <a:ext cx="1298061" cy="9128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2" id="12"/>
          <p:cNvSpPr/>
          <p:nvPr/>
        </p:nvSpPr>
        <p:spPr>
          <a:xfrm>
            <a:off x="7011828" y="4303709"/>
            <a:ext cx="3952541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3" id="13"/>
          <p:cNvGrpSpPr/>
          <p:nvPr/>
        </p:nvGrpSpPr>
        <p:grpSpPr>
          <a:xfrm rot="0">
            <a:off x="12336346" y="2769656"/>
            <a:ext cx="4928575" cy="3068107"/>
            <a:chOff x="0" y="0"/>
            <a:chExt cx="1298061" cy="80806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298061" cy="808061"/>
            </a:xfrm>
            <a:custGeom>
              <a:avLst/>
              <a:gdLst/>
              <a:ahLst/>
              <a:cxnLst/>
              <a:rect r="r" b="b" t="t" l="l"/>
              <a:pathLst>
                <a:path h="808061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770361"/>
                  </a:lnTo>
                  <a:cubicBezTo>
                    <a:pt x="1298061" y="780360"/>
                    <a:pt x="1294089" y="789949"/>
                    <a:pt x="1287019" y="797019"/>
                  </a:cubicBezTo>
                  <a:cubicBezTo>
                    <a:pt x="1279949" y="804089"/>
                    <a:pt x="1270360" y="808061"/>
                    <a:pt x="1260361" y="808061"/>
                  </a:cubicBezTo>
                  <a:lnTo>
                    <a:pt x="37700" y="808061"/>
                  </a:lnTo>
                  <a:cubicBezTo>
                    <a:pt x="16879" y="808061"/>
                    <a:pt x="0" y="791182"/>
                    <a:pt x="0" y="770361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104775"/>
              <a:ext cx="1298061" cy="9128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6" id="16"/>
          <p:cNvSpPr/>
          <p:nvPr/>
        </p:nvSpPr>
        <p:spPr>
          <a:xfrm>
            <a:off x="12588103" y="4290604"/>
            <a:ext cx="4129001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7" id="17"/>
          <p:cNvGrpSpPr/>
          <p:nvPr/>
        </p:nvGrpSpPr>
        <p:grpSpPr>
          <a:xfrm rot="0">
            <a:off x="4161448" y="6168774"/>
            <a:ext cx="4928575" cy="3068107"/>
            <a:chOff x="0" y="0"/>
            <a:chExt cx="1298061" cy="80806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298061" cy="808061"/>
            </a:xfrm>
            <a:custGeom>
              <a:avLst/>
              <a:gdLst/>
              <a:ahLst/>
              <a:cxnLst/>
              <a:rect r="r" b="b" t="t" l="l"/>
              <a:pathLst>
                <a:path h="808061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770361"/>
                  </a:lnTo>
                  <a:cubicBezTo>
                    <a:pt x="1298061" y="780360"/>
                    <a:pt x="1294089" y="789949"/>
                    <a:pt x="1287019" y="797019"/>
                  </a:cubicBezTo>
                  <a:cubicBezTo>
                    <a:pt x="1279949" y="804089"/>
                    <a:pt x="1270360" y="808061"/>
                    <a:pt x="1260361" y="808061"/>
                  </a:cubicBezTo>
                  <a:lnTo>
                    <a:pt x="37700" y="808061"/>
                  </a:lnTo>
                  <a:cubicBezTo>
                    <a:pt x="16879" y="808061"/>
                    <a:pt x="0" y="791182"/>
                    <a:pt x="0" y="770361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04775"/>
              <a:ext cx="1298061" cy="9128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20" id="20"/>
          <p:cNvSpPr/>
          <p:nvPr/>
        </p:nvSpPr>
        <p:spPr>
          <a:xfrm>
            <a:off x="4413205" y="7689722"/>
            <a:ext cx="3184200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21" id="21"/>
          <p:cNvGrpSpPr/>
          <p:nvPr/>
        </p:nvGrpSpPr>
        <p:grpSpPr>
          <a:xfrm rot="0">
            <a:off x="9737723" y="6155668"/>
            <a:ext cx="4928575" cy="3068107"/>
            <a:chOff x="0" y="0"/>
            <a:chExt cx="1298061" cy="808061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298061" cy="808061"/>
            </a:xfrm>
            <a:custGeom>
              <a:avLst/>
              <a:gdLst/>
              <a:ahLst/>
              <a:cxnLst/>
              <a:rect r="r" b="b" t="t" l="l"/>
              <a:pathLst>
                <a:path h="808061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770361"/>
                  </a:lnTo>
                  <a:cubicBezTo>
                    <a:pt x="1298061" y="780360"/>
                    <a:pt x="1294089" y="789949"/>
                    <a:pt x="1287019" y="797019"/>
                  </a:cubicBezTo>
                  <a:cubicBezTo>
                    <a:pt x="1279949" y="804089"/>
                    <a:pt x="1270360" y="808061"/>
                    <a:pt x="1260361" y="808061"/>
                  </a:cubicBezTo>
                  <a:lnTo>
                    <a:pt x="37700" y="808061"/>
                  </a:lnTo>
                  <a:cubicBezTo>
                    <a:pt x="16879" y="808061"/>
                    <a:pt x="0" y="791182"/>
                    <a:pt x="0" y="770361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04775"/>
              <a:ext cx="1298061" cy="9128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24" id="24"/>
          <p:cNvSpPr/>
          <p:nvPr/>
        </p:nvSpPr>
        <p:spPr>
          <a:xfrm>
            <a:off x="9989480" y="7676617"/>
            <a:ext cx="2794516" cy="14433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25" id="25"/>
          <p:cNvSpPr/>
          <p:nvPr/>
        </p:nvSpPr>
        <p:spPr>
          <a:xfrm flipH="false" flipV="false" rot="0">
            <a:off x="5032754" y="3003115"/>
            <a:ext cx="755767" cy="763401"/>
          </a:xfrm>
          <a:custGeom>
            <a:avLst/>
            <a:gdLst/>
            <a:ahLst/>
            <a:cxnLst/>
            <a:rect r="r" b="b" t="t" l="l"/>
            <a:pathLst>
              <a:path h="763401" w="755767">
                <a:moveTo>
                  <a:pt x="0" y="0"/>
                </a:moveTo>
                <a:lnTo>
                  <a:pt x="755767" y="0"/>
                </a:lnTo>
                <a:lnTo>
                  <a:pt x="755767" y="763401"/>
                </a:lnTo>
                <a:lnTo>
                  <a:pt x="0" y="7634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0694317" y="2998522"/>
            <a:ext cx="742573" cy="742573"/>
          </a:xfrm>
          <a:custGeom>
            <a:avLst/>
            <a:gdLst/>
            <a:ahLst/>
            <a:cxnLst/>
            <a:rect r="r" b="b" t="t" l="l"/>
            <a:pathLst>
              <a:path h="742573" w="742573">
                <a:moveTo>
                  <a:pt x="0" y="0"/>
                </a:moveTo>
                <a:lnTo>
                  <a:pt x="742572" y="0"/>
                </a:lnTo>
                <a:lnTo>
                  <a:pt x="742572" y="742573"/>
                </a:lnTo>
                <a:lnTo>
                  <a:pt x="0" y="7425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6209210" y="2942924"/>
            <a:ext cx="782277" cy="739252"/>
          </a:xfrm>
          <a:custGeom>
            <a:avLst/>
            <a:gdLst/>
            <a:ahLst/>
            <a:cxnLst/>
            <a:rect r="r" b="b" t="t" l="l"/>
            <a:pathLst>
              <a:path h="739252" w="782277">
                <a:moveTo>
                  <a:pt x="0" y="0"/>
                </a:moveTo>
                <a:lnTo>
                  <a:pt x="782277" y="0"/>
                </a:lnTo>
                <a:lnTo>
                  <a:pt x="782277" y="739252"/>
                </a:lnTo>
                <a:lnTo>
                  <a:pt x="0" y="7392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3555962" y="6328705"/>
            <a:ext cx="858579" cy="858579"/>
          </a:xfrm>
          <a:custGeom>
            <a:avLst/>
            <a:gdLst/>
            <a:ahLst/>
            <a:cxnLst/>
            <a:rect r="r" b="b" t="t" l="l"/>
            <a:pathLst>
              <a:path h="858579" w="858579">
                <a:moveTo>
                  <a:pt x="0" y="0"/>
                </a:moveTo>
                <a:lnTo>
                  <a:pt x="858579" y="0"/>
                </a:lnTo>
                <a:lnTo>
                  <a:pt x="858579" y="858578"/>
                </a:lnTo>
                <a:lnTo>
                  <a:pt x="0" y="8585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7951751" y="6300769"/>
            <a:ext cx="886514" cy="886514"/>
          </a:xfrm>
          <a:custGeom>
            <a:avLst/>
            <a:gdLst/>
            <a:ahLst/>
            <a:cxnLst/>
            <a:rect r="r" b="b" t="t" l="l"/>
            <a:pathLst>
              <a:path h="886514" w="886514">
                <a:moveTo>
                  <a:pt x="0" y="0"/>
                </a:moveTo>
                <a:lnTo>
                  <a:pt x="886515" y="0"/>
                </a:lnTo>
                <a:lnTo>
                  <a:pt x="886515" y="886514"/>
                </a:lnTo>
                <a:lnTo>
                  <a:pt x="0" y="8865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1196273" y="715769"/>
            <a:ext cx="3308018" cy="478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0"/>
              </a:lnSpc>
            </a:pP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DIFFERENTIA</a:t>
            </a: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ION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196273" y="1286293"/>
            <a:ext cx="7851787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What Makes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b="true" sz="3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COMPLYment Different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196273" y="2118019"/>
            <a:ext cx="16063027" cy="34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Purpos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e-bui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lt for modern 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nterpris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that demand intelligent automati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on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not j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ust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digi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iz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ed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ch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ecklists.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435553" y="3849450"/>
            <a:ext cx="3368772" cy="32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AI-Driv</a:t>
            </a:r>
            <a:r>
              <a:rPr lang="en-US" b="true" sz="2100" strike="noStrike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en Intelligence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435553" y="4409735"/>
            <a:ext cx="4558561" cy="1205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Machine learning algorithms automatically map controls across frameworks, reducing </a:t>
            </a:r>
            <a:r>
              <a:rPr lang="en-US" sz="1999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manual configuration by up to 80%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011828" y="3849450"/>
            <a:ext cx="4072463" cy="32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Sm</a:t>
            </a: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art Evide</a:t>
            </a:r>
            <a:r>
              <a:rPr lang="en-US" b="true" sz="21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nce Suggestions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011828" y="4409735"/>
            <a:ext cx="4425061" cy="1205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Contex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t-aware recommendations for controls and evidence based on your indus</a:t>
            </a:r>
            <a:r>
              <a:rPr lang="en-US" sz="19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try and compliance requirements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2588103" y="3836345"/>
            <a:ext cx="4209770" cy="32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Cross-Framework Correlation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2588103" y="4396629"/>
            <a:ext cx="4425061" cy="910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Identify overlapping</a:t>
            </a:r>
            <a:r>
              <a:rPr lang="en-US" sz="1999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controls across ISO 27001, SOC 2, GDPR, and 50+ other standards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413205" y="7235463"/>
            <a:ext cx="3797848" cy="32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</a:t>
            </a: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al-Time Dash</a:t>
            </a:r>
            <a:r>
              <a:rPr lang="en-US" b="true" sz="21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boards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413205" y="7795747"/>
            <a:ext cx="4425061" cy="910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Executive vi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sibility into compliance posture, risk exposure, and audit</a:t>
            </a:r>
            <a:r>
              <a:rPr lang="en-US" sz="19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readiness at a glance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9989480" y="7222358"/>
            <a:ext cx="3797848" cy="32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Indian Mark</a:t>
            </a:r>
            <a:r>
              <a:rPr lang="en-US" b="true" sz="2100" strike="noStrike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et Focus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9989480" y="7782642"/>
            <a:ext cx="4425061" cy="910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Deep expertise in local regulations with data sovere</a:t>
            </a:r>
            <a:r>
              <a:rPr lang="en-US" sz="1999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ignty and on-premise deployment options</a:t>
            </a:r>
          </a:p>
        </p:txBody>
      </p:sp>
      <p:sp>
        <p:nvSpPr>
          <p:cNvPr name="Freeform 44" id="44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471" r="0" b="-471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9627" y="792447"/>
            <a:ext cx="114163" cy="568712"/>
            <a:chOff x="0" y="0"/>
            <a:chExt cx="30068" cy="1497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196273" y="762497"/>
            <a:ext cx="16435200" cy="542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Compliance Managemen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b="true" sz="3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Without Duplication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96273" y="1645733"/>
            <a:ext cx="16063027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Stop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treating each compl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iance framework as a s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epara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 project.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COMPLYm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ent's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intelligent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correla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on 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eng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ine identifies shared c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ontrols and evidence requirements across all your certifications.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613000" y="2930622"/>
            <a:ext cx="5002153" cy="2593495"/>
            <a:chOff x="0" y="0"/>
            <a:chExt cx="6669538" cy="3457994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549192" y="0"/>
              <a:ext cx="6120346" cy="3457994"/>
              <a:chOff x="0" y="0"/>
              <a:chExt cx="1305674" cy="737705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1305674" cy="737705"/>
              </a:xfrm>
              <a:custGeom>
                <a:avLst/>
                <a:gdLst/>
                <a:ahLst/>
                <a:cxnLst/>
                <a:rect r="r" b="b" t="t" l="l"/>
                <a:pathLst>
                  <a:path h="737705" w="1305674">
                    <a:moveTo>
                      <a:pt x="42165" y="0"/>
                    </a:moveTo>
                    <a:lnTo>
                      <a:pt x="1263509" y="0"/>
                    </a:lnTo>
                    <a:cubicBezTo>
                      <a:pt x="1274692" y="0"/>
                      <a:pt x="1285417" y="4442"/>
                      <a:pt x="1293324" y="12350"/>
                    </a:cubicBezTo>
                    <a:cubicBezTo>
                      <a:pt x="1301231" y="20257"/>
                      <a:pt x="1305674" y="30982"/>
                      <a:pt x="1305674" y="42165"/>
                    </a:cubicBezTo>
                    <a:lnTo>
                      <a:pt x="1305674" y="695540"/>
                    </a:lnTo>
                    <a:cubicBezTo>
                      <a:pt x="1305674" y="718827"/>
                      <a:pt x="1286796" y="737705"/>
                      <a:pt x="1263509" y="737705"/>
                    </a:cubicBezTo>
                    <a:lnTo>
                      <a:pt x="42165" y="737705"/>
                    </a:lnTo>
                    <a:cubicBezTo>
                      <a:pt x="30982" y="737705"/>
                      <a:pt x="20257" y="733263"/>
                      <a:pt x="12350" y="725355"/>
                    </a:cubicBezTo>
                    <a:cubicBezTo>
                      <a:pt x="4442" y="717448"/>
                      <a:pt x="0" y="706723"/>
                      <a:pt x="0" y="695540"/>
                    </a:cubicBezTo>
                    <a:lnTo>
                      <a:pt x="0" y="42165"/>
                    </a:lnTo>
                    <a:cubicBezTo>
                      <a:pt x="0" y="30982"/>
                      <a:pt x="4442" y="20257"/>
                      <a:pt x="12350" y="12350"/>
                    </a:cubicBezTo>
                    <a:cubicBezTo>
                      <a:pt x="20257" y="4442"/>
                      <a:pt x="30982" y="0"/>
                      <a:pt x="42165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9525"/>
                <a:ext cx="1305674" cy="74723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2033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0">
              <a:off x="0" y="441708"/>
              <a:ext cx="1284893" cy="1284893"/>
              <a:chOff x="0" y="0"/>
              <a:chExt cx="812800" cy="81280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11153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033"/>
                  </a:lnSpc>
                </a:pPr>
              </a:p>
            </p:txBody>
          </p:sp>
        </p:grpSp>
        <p:sp>
          <p:nvSpPr>
            <p:cNvPr name="AutoShape 15" id="15"/>
            <p:cNvSpPr/>
            <p:nvPr/>
          </p:nvSpPr>
          <p:spPr>
            <a:xfrm>
              <a:off x="1532020" y="1292549"/>
              <a:ext cx="4060214" cy="0"/>
            </a:xfrm>
            <a:prstGeom prst="line">
              <a:avLst/>
            </a:prstGeom>
            <a:ln cap="flat" w="50800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224334" y="660953"/>
              <a:ext cx="836226" cy="774554"/>
            </a:xfrm>
            <a:custGeom>
              <a:avLst/>
              <a:gdLst/>
              <a:ahLst/>
              <a:cxnLst/>
              <a:rect r="r" b="b" t="t" l="l"/>
              <a:pathLst>
                <a:path h="774554" w="836226">
                  <a:moveTo>
                    <a:pt x="0" y="0"/>
                  </a:moveTo>
                  <a:lnTo>
                    <a:pt x="836226" y="0"/>
                  </a:lnTo>
                  <a:lnTo>
                    <a:pt x="836226" y="774554"/>
                  </a:lnTo>
                  <a:lnTo>
                    <a:pt x="0" y="7745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1532020" y="144152"/>
              <a:ext cx="4474094" cy="9764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 b="tru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50+ Pre-Packed Sta</a:t>
              </a:r>
              <a:r>
                <a:rPr lang="en-US" b="true" sz="210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ndards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1532020" y="1376248"/>
              <a:ext cx="4689994" cy="1878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ISO 27001, SOC 2, HIPAA, GDPR, PCI-DSS, NIST, and India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-specific regulatio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ns ready out-of-the-box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6894314" y="2930622"/>
            <a:ext cx="5002153" cy="2593495"/>
            <a:chOff x="0" y="0"/>
            <a:chExt cx="6669538" cy="3457994"/>
          </a:xfrm>
        </p:grpSpPr>
        <p:grpSp>
          <p:nvGrpSpPr>
            <p:cNvPr name="Group 20" id="20"/>
            <p:cNvGrpSpPr/>
            <p:nvPr/>
          </p:nvGrpSpPr>
          <p:grpSpPr>
            <a:xfrm rot="0">
              <a:off x="549192" y="0"/>
              <a:ext cx="6120346" cy="3457994"/>
              <a:chOff x="0" y="0"/>
              <a:chExt cx="1305674" cy="737705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1305674" cy="737705"/>
              </a:xfrm>
              <a:custGeom>
                <a:avLst/>
                <a:gdLst/>
                <a:ahLst/>
                <a:cxnLst/>
                <a:rect r="r" b="b" t="t" l="l"/>
                <a:pathLst>
                  <a:path h="737705" w="1305674">
                    <a:moveTo>
                      <a:pt x="42165" y="0"/>
                    </a:moveTo>
                    <a:lnTo>
                      <a:pt x="1263509" y="0"/>
                    </a:lnTo>
                    <a:cubicBezTo>
                      <a:pt x="1274692" y="0"/>
                      <a:pt x="1285417" y="4442"/>
                      <a:pt x="1293324" y="12350"/>
                    </a:cubicBezTo>
                    <a:cubicBezTo>
                      <a:pt x="1301231" y="20257"/>
                      <a:pt x="1305674" y="30982"/>
                      <a:pt x="1305674" y="42165"/>
                    </a:cubicBezTo>
                    <a:lnTo>
                      <a:pt x="1305674" y="695540"/>
                    </a:lnTo>
                    <a:cubicBezTo>
                      <a:pt x="1305674" y="718827"/>
                      <a:pt x="1286796" y="737705"/>
                      <a:pt x="1263509" y="737705"/>
                    </a:cubicBezTo>
                    <a:lnTo>
                      <a:pt x="42165" y="737705"/>
                    </a:lnTo>
                    <a:cubicBezTo>
                      <a:pt x="30982" y="737705"/>
                      <a:pt x="20257" y="733263"/>
                      <a:pt x="12350" y="725355"/>
                    </a:cubicBezTo>
                    <a:cubicBezTo>
                      <a:pt x="4442" y="717448"/>
                      <a:pt x="0" y="706723"/>
                      <a:pt x="0" y="695540"/>
                    </a:cubicBezTo>
                    <a:lnTo>
                      <a:pt x="0" y="42165"/>
                    </a:lnTo>
                    <a:cubicBezTo>
                      <a:pt x="0" y="30982"/>
                      <a:pt x="4442" y="20257"/>
                      <a:pt x="12350" y="12350"/>
                    </a:cubicBezTo>
                    <a:cubicBezTo>
                      <a:pt x="20257" y="4442"/>
                      <a:pt x="30982" y="0"/>
                      <a:pt x="42165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9525"/>
                <a:ext cx="1305674" cy="74723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2033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0" y="441708"/>
              <a:ext cx="1284893" cy="1284893"/>
              <a:chOff x="0" y="0"/>
              <a:chExt cx="812800" cy="812800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11153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033"/>
                  </a:lnSpc>
                </a:pPr>
              </a:p>
            </p:txBody>
          </p:sp>
        </p:grpSp>
        <p:sp>
          <p:nvSpPr>
            <p:cNvPr name="AutoShape 26" id="26"/>
            <p:cNvSpPr/>
            <p:nvPr/>
          </p:nvSpPr>
          <p:spPr>
            <a:xfrm>
              <a:off x="1532020" y="1292549"/>
              <a:ext cx="4060214" cy="0"/>
            </a:xfrm>
            <a:prstGeom prst="line">
              <a:avLst/>
            </a:prstGeom>
            <a:ln cap="flat" w="50800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234292" y="698448"/>
              <a:ext cx="816310" cy="771413"/>
            </a:xfrm>
            <a:custGeom>
              <a:avLst/>
              <a:gdLst/>
              <a:ahLst/>
              <a:cxnLst/>
              <a:rect r="r" b="b" t="t" l="l"/>
              <a:pathLst>
                <a:path h="771413" w="816310">
                  <a:moveTo>
                    <a:pt x="0" y="0"/>
                  </a:moveTo>
                  <a:lnTo>
                    <a:pt x="816309" y="0"/>
                  </a:lnTo>
                  <a:lnTo>
                    <a:pt x="816309" y="771413"/>
                  </a:lnTo>
                  <a:lnTo>
                    <a:pt x="0" y="771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 rot="0">
              <a:off x="1532020" y="144152"/>
              <a:ext cx="4474094" cy="9764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 b="tru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Automatic Control Mappi</a:t>
              </a:r>
              <a:r>
                <a:rPr lang="en-US" b="true" sz="210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ng</a:t>
              </a:r>
            </a:p>
          </p:txBody>
        </p:sp>
        <p:sp>
          <p:nvSpPr>
            <p:cNvPr name="TextBox 29" id="29"/>
            <p:cNvSpPr txBox="true"/>
            <p:nvPr/>
          </p:nvSpPr>
          <p:spPr>
            <a:xfrm rot="0">
              <a:off x="1532020" y="1376248"/>
              <a:ext cx="4948954" cy="1878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AI identifies common controls across frameworks, so you implement once and 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satisfy multiple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requirements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2175629" y="2930622"/>
            <a:ext cx="4999885" cy="2593495"/>
            <a:chOff x="0" y="0"/>
            <a:chExt cx="6666513" cy="3457994"/>
          </a:xfrm>
        </p:grpSpPr>
        <p:grpSp>
          <p:nvGrpSpPr>
            <p:cNvPr name="Group 31" id="31"/>
            <p:cNvGrpSpPr/>
            <p:nvPr/>
          </p:nvGrpSpPr>
          <p:grpSpPr>
            <a:xfrm rot="0">
              <a:off x="549192" y="0"/>
              <a:ext cx="6117321" cy="3457994"/>
              <a:chOff x="0" y="0"/>
              <a:chExt cx="1305028" cy="737705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1305028" cy="737705"/>
              </a:xfrm>
              <a:custGeom>
                <a:avLst/>
                <a:gdLst/>
                <a:ahLst/>
                <a:cxnLst/>
                <a:rect r="r" b="b" t="t" l="l"/>
                <a:pathLst>
                  <a:path h="737705" w="1305028">
                    <a:moveTo>
                      <a:pt x="42186" y="0"/>
                    </a:moveTo>
                    <a:lnTo>
                      <a:pt x="1262843" y="0"/>
                    </a:lnTo>
                    <a:cubicBezTo>
                      <a:pt x="1274031" y="0"/>
                      <a:pt x="1284761" y="4445"/>
                      <a:pt x="1292673" y="12356"/>
                    </a:cubicBezTo>
                    <a:cubicBezTo>
                      <a:pt x="1300584" y="20267"/>
                      <a:pt x="1305028" y="30997"/>
                      <a:pt x="1305028" y="42186"/>
                    </a:cubicBezTo>
                    <a:lnTo>
                      <a:pt x="1305028" y="695519"/>
                    </a:lnTo>
                    <a:cubicBezTo>
                      <a:pt x="1305028" y="706708"/>
                      <a:pt x="1300584" y="717438"/>
                      <a:pt x="1292673" y="725349"/>
                    </a:cubicBezTo>
                    <a:cubicBezTo>
                      <a:pt x="1284761" y="733261"/>
                      <a:pt x="1274031" y="737705"/>
                      <a:pt x="1262843" y="737705"/>
                    </a:cubicBezTo>
                    <a:lnTo>
                      <a:pt x="42186" y="737705"/>
                    </a:lnTo>
                    <a:cubicBezTo>
                      <a:pt x="30997" y="737705"/>
                      <a:pt x="20267" y="733261"/>
                      <a:pt x="12356" y="725349"/>
                    </a:cubicBezTo>
                    <a:cubicBezTo>
                      <a:pt x="4445" y="717438"/>
                      <a:pt x="0" y="706708"/>
                      <a:pt x="0" y="695519"/>
                    </a:cubicBezTo>
                    <a:lnTo>
                      <a:pt x="0" y="42186"/>
                    </a:lnTo>
                    <a:cubicBezTo>
                      <a:pt x="0" y="30997"/>
                      <a:pt x="4445" y="20267"/>
                      <a:pt x="12356" y="12356"/>
                    </a:cubicBezTo>
                    <a:cubicBezTo>
                      <a:pt x="20267" y="4445"/>
                      <a:pt x="30997" y="0"/>
                      <a:pt x="42186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name="TextBox 33" id="33"/>
              <p:cNvSpPr txBox="true"/>
              <p:nvPr/>
            </p:nvSpPr>
            <p:spPr>
              <a:xfrm>
                <a:off x="0" y="-9525"/>
                <a:ext cx="1305028" cy="74723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2033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34" id="34"/>
            <p:cNvGrpSpPr/>
            <p:nvPr/>
          </p:nvGrpSpPr>
          <p:grpSpPr>
            <a:xfrm rot="0">
              <a:off x="0" y="441708"/>
              <a:ext cx="1284893" cy="1284893"/>
              <a:chOff x="0" y="0"/>
              <a:chExt cx="812800" cy="812800"/>
            </a:xfrm>
          </p:grpSpPr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11153"/>
              </a:solidFill>
            </p:spPr>
          </p:sp>
          <p:sp>
            <p:nvSpPr>
              <p:cNvPr name="TextBox 36" id="36"/>
              <p:cNvSpPr txBox="true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033"/>
                  </a:lnSpc>
                </a:pPr>
              </a:p>
            </p:txBody>
          </p:sp>
        </p:grpSp>
        <p:sp>
          <p:nvSpPr>
            <p:cNvPr name="AutoShape 37" id="37"/>
            <p:cNvSpPr/>
            <p:nvPr/>
          </p:nvSpPr>
          <p:spPr>
            <a:xfrm>
              <a:off x="1532020" y="1292549"/>
              <a:ext cx="4060214" cy="0"/>
            </a:xfrm>
            <a:prstGeom prst="line">
              <a:avLst/>
            </a:prstGeom>
            <a:ln cap="flat" w="50800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232883" y="660953"/>
              <a:ext cx="819128" cy="819128"/>
            </a:xfrm>
            <a:custGeom>
              <a:avLst/>
              <a:gdLst/>
              <a:ahLst/>
              <a:cxnLst/>
              <a:rect r="r" b="b" t="t" l="l"/>
              <a:pathLst>
                <a:path h="819128" w="819128">
                  <a:moveTo>
                    <a:pt x="0" y="0"/>
                  </a:moveTo>
                  <a:lnTo>
                    <a:pt x="819127" y="0"/>
                  </a:lnTo>
                  <a:lnTo>
                    <a:pt x="819127" y="819128"/>
                  </a:lnTo>
                  <a:lnTo>
                    <a:pt x="0" y="8191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9" id="39"/>
            <p:cNvSpPr txBox="true"/>
            <p:nvPr/>
          </p:nvSpPr>
          <p:spPr>
            <a:xfrm rot="0">
              <a:off x="1532020" y="144152"/>
              <a:ext cx="4474094" cy="9764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 b="tru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Framework Correlatio</a:t>
              </a:r>
              <a:r>
                <a:rPr lang="en-US" b="true" sz="210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 Matrix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1526193" y="1376248"/>
              <a:ext cx="5025635" cy="1878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Visual r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epresentatio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 </a:t>
              </a:r>
            </a:p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showing how controls overlap, reducing total compliance effort by 40-60%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4114076" y="6124193"/>
            <a:ext cx="5002153" cy="2593495"/>
            <a:chOff x="0" y="0"/>
            <a:chExt cx="6669538" cy="3457994"/>
          </a:xfrm>
        </p:grpSpPr>
        <p:grpSp>
          <p:nvGrpSpPr>
            <p:cNvPr name="Group 42" id="42"/>
            <p:cNvGrpSpPr/>
            <p:nvPr/>
          </p:nvGrpSpPr>
          <p:grpSpPr>
            <a:xfrm rot="0">
              <a:off x="549192" y="0"/>
              <a:ext cx="6120346" cy="3457994"/>
              <a:chOff x="0" y="0"/>
              <a:chExt cx="1305674" cy="737705"/>
            </a:xfrm>
          </p:grpSpPr>
          <p:sp>
            <p:nvSpPr>
              <p:cNvPr name="Freeform 43" id="43"/>
              <p:cNvSpPr/>
              <p:nvPr/>
            </p:nvSpPr>
            <p:spPr>
              <a:xfrm flipH="false" flipV="false" rot="0">
                <a:off x="0" y="0"/>
                <a:ext cx="1305674" cy="737705"/>
              </a:xfrm>
              <a:custGeom>
                <a:avLst/>
                <a:gdLst/>
                <a:ahLst/>
                <a:cxnLst/>
                <a:rect r="r" b="b" t="t" l="l"/>
                <a:pathLst>
                  <a:path h="737705" w="1305674">
                    <a:moveTo>
                      <a:pt x="42165" y="0"/>
                    </a:moveTo>
                    <a:lnTo>
                      <a:pt x="1263509" y="0"/>
                    </a:lnTo>
                    <a:cubicBezTo>
                      <a:pt x="1274692" y="0"/>
                      <a:pt x="1285417" y="4442"/>
                      <a:pt x="1293324" y="12350"/>
                    </a:cubicBezTo>
                    <a:cubicBezTo>
                      <a:pt x="1301231" y="20257"/>
                      <a:pt x="1305674" y="30982"/>
                      <a:pt x="1305674" y="42165"/>
                    </a:cubicBezTo>
                    <a:lnTo>
                      <a:pt x="1305674" y="695540"/>
                    </a:lnTo>
                    <a:cubicBezTo>
                      <a:pt x="1305674" y="718827"/>
                      <a:pt x="1286796" y="737705"/>
                      <a:pt x="1263509" y="737705"/>
                    </a:cubicBezTo>
                    <a:lnTo>
                      <a:pt x="42165" y="737705"/>
                    </a:lnTo>
                    <a:cubicBezTo>
                      <a:pt x="30982" y="737705"/>
                      <a:pt x="20257" y="733263"/>
                      <a:pt x="12350" y="725355"/>
                    </a:cubicBezTo>
                    <a:cubicBezTo>
                      <a:pt x="4442" y="717448"/>
                      <a:pt x="0" y="706723"/>
                      <a:pt x="0" y="695540"/>
                    </a:cubicBezTo>
                    <a:lnTo>
                      <a:pt x="0" y="42165"/>
                    </a:lnTo>
                    <a:cubicBezTo>
                      <a:pt x="0" y="30982"/>
                      <a:pt x="4442" y="20257"/>
                      <a:pt x="12350" y="12350"/>
                    </a:cubicBezTo>
                    <a:cubicBezTo>
                      <a:pt x="20257" y="4442"/>
                      <a:pt x="30982" y="0"/>
                      <a:pt x="42165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name="TextBox 44" id="44"/>
              <p:cNvSpPr txBox="true"/>
              <p:nvPr/>
            </p:nvSpPr>
            <p:spPr>
              <a:xfrm>
                <a:off x="0" y="-9525"/>
                <a:ext cx="1305674" cy="74723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2033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45" id="45"/>
            <p:cNvGrpSpPr/>
            <p:nvPr/>
          </p:nvGrpSpPr>
          <p:grpSpPr>
            <a:xfrm rot="0">
              <a:off x="0" y="441708"/>
              <a:ext cx="1284893" cy="1284893"/>
              <a:chOff x="0" y="0"/>
              <a:chExt cx="812800" cy="812800"/>
            </a:xfrm>
          </p:grpSpPr>
          <p:sp>
            <p:nvSpPr>
              <p:cNvPr name="Freeform 46" id="4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11153"/>
              </a:solidFill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033"/>
                  </a:lnSpc>
                </a:pPr>
              </a:p>
            </p:txBody>
          </p:sp>
        </p:grpSp>
        <p:sp>
          <p:nvSpPr>
            <p:cNvPr name="AutoShape 48" id="48"/>
            <p:cNvSpPr/>
            <p:nvPr/>
          </p:nvSpPr>
          <p:spPr>
            <a:xfrm>
              <a:off x="1532020" y="1232389"/>
              <a:ext cx="4810114" cy="0"/>
            </a:xfrm>
            <a:prstGeom prst="line">
              <a:avLst/>
            </a:prstGeom>
            <a:ln cap="flat" w="50800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49" id="49"/>
            <p:cNvSpPr/>
            <p:nvPr/>
          </p:nvSpPr>
          <p:spPr>
            <a:xfrm flipH="false" flipV="false" rot="0">
              <a:off x="234371" y="689003"/>
              <a:ext cx="816152" cy="753920"/>
            </a:xfrm>
            <a:custGeom>
              <a:avLst/>
              <a:gdLst/>
              <a:ahLst/>
              <a:cxnLst/>
              <a:rect r="r" b="b" t="t" l="l"/>
              <a:pathLst>
                <a:path h="753920" w="816152">
                  <a:moveTo>
                    <a:pt x="0" y="0"/>
                  </a:moveTo>
                  <a:lnTo>
                    <a:pt x="816152" y="0"/>
                  </a:lnTo>
                  <a:lnTo>
                    <a:pt x="816152" y="753920"/>
                  </a:lnTo>
                  <a:lnTo>
                    <a:pt x="0" y="753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50" id="50"/>
            <p:cNvSpPr txBox="true"/>
            <p:nvPr/>
          </p:nvSpPr>
          <p:spPr>
            <a:xfrm rot="0">
              <a:off x="1532020" y="540614"/>
              <a:ext cx="5137518" cy="4812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 b="tru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Stateme</a:t>
              </a:r>
              <a:r>
                <a:rPr lang="en-US" b="true" sz="210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nt of Applicability</a:t>
              </a:r>
            </a:p>
          </p:txBody>
        </p:sp>
        <p:sp>
          <p:nvSpPr>
            <p:cNvPr name="TextBox 51" id="51"/>
            <p:cNvSpPr txBox="true"/>
            <p:nvPr/>
          </p:nvSpPr>
          <p:spPr>
            <a:xfrm rot="0">
              <a:off x="1532020" y="1376248"/>
              <a:ext cx="4689994" cy="1878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Auto-generated SoA documents with ju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stificatio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ns for included and excluded controls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9503152" y="6124193"/>
            <a:ext cx="5002153" cy="2593495"/>
            <a:chOff x="0" y="0"/>
            <a:chExt cx="6669538" cy="3457994"/>
          </a:xfrm>
        </p:grpSpPr>
        <p:grpSp>
          <p:nvGrpSpPr>
            <p:cNvPr name="Group 53" id="53"/>
            <p:cNvGrpSpPr/>
            <p:nvPr/>
          </p:nvGrpSpPr>
          <p:grpSpPr>
            <a:xfrm rot="0">
              <a:off x="549192" y="0"/>
              <a:ext cx="6120346" cy="3457994"/>
              <a:chOff x="0" y="0"/>
              <a:chExt cx="1305674" cy="737705"/>
            </a:xfrm>
          </p:grpSpPr>
          <p:sp>
            <p:nvSpPr>
              <p:cNvPr name="Freeform 54" id="54"/>
              <p:cNvSpPr/>
              <p:nvPr/>
            </p:nvSpPr>
            <p:spPr>
              <a:xfrm flipH="false" flipV="false" rot="0">
                <a:off x="0" y="0"/>
                <a:ext cx="1305674" cy="737705"/>
              </a:xfrm>
              <a:custGeom>
                <a:avLst/>
                <a:gdLst/>
                <a:ahLst/>
                <a:cxnLst/>
                <a:rect r="r" b="b" t="t" l="l"/>
                <a:pathLst>
                  <a:path h="737705" w="1305674">
                    <a:moveTo>
                      <a:pt x="42165" y="0"/>
                    </a:moveTo>
                    <a:lnTo>
                      <a:pt x="1263509" y="0"/>
                    </a:lnTo>
                    <a:cubicBezTo>
                      <a:pt x="1274692" y="0"/>
                      <a:pt x="1285417" y="4442"/>
                      <a:pt x="1293324" y="12350"/>
                    </a:cubicBezTo>
                    <a:cubicBezTo>
                      <a:pt x="1301231" y="20257"/>
                      <a:pt x="1305674" y="30982"/>
                      <a:pt x="1305674" y="42165"/>
                    </a:cubicBezTo>
                    <a:lnTo>
                      <a:pt x="1305674" y="695540"/>
                    </a:lnTo>
                    <a:cubicBezTo>
                      <a:pt x="1305674" y="718827"/>
                      <a:pt x="1286796" y="737705"/>
                      <a:pt x="1263509" y="737705"/>
                    </a:cubicBezTo>
                    <a:lnTo>
                      <a:pt x="42165" y="737705"/>
                    </a:lnTo>
                    <a:cubicBezTo>
                      <a:pt x="30982" y="737705"/>
                      <a:pt x="20257" y="733263"/>
                      <a:pt x="12350" y="725355"/>
                    </a:cubicBezTo>
                    <a:cubicBezTo>
                      <a:pt x="4442" y="717448"/>
                      <a:pt x="0" y="706723"/>
                      <a:pt x="0" y="695540"/>
                    </a:cubicBezTo>
                    <a:lnTo>
                      <a:pt x="0" y="42165"/>
                    </a:lnTo>
                    <a:cubicBezTo>
                      <a:pt x="0" y="30982"/>
                      <a:pt x="4442" y="20257"/>
                      <a:pt x="12350" y="12350"/>
                    </a:cubicBezTo>
                    <a:cubicBezTo>
                      <a:pt x="20257" y="4442"/>
                      <a:pt x="30982" y="0"/>
                      <a:pt x="42165" y="0"/>
                    </a:cubicBezTo>
                    <a:close/>
                  </a:path>
                </a:pathLst>
              </a:custGeom>
              <a:solidFill>
                <a:srgbClr val="EEEEE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name="TextBox 55" id="55"/>
              <p:cNvSpPr txBox="true"/>
              <p:nvPr/>
            </p:nvSpPr>
            <p:spPr>
              <a:xfrm>
                <a:off x="0" y="-9525"/>
                <a:ext cx="1305674" cy="74723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2033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56" id="56"/>
            <p:cNvGrpSpPr/>
            <p:nvPr/>
          </p:nvGrpSpPr>
          <p:grpSpPr>
            <a:xfrm rot="0">
              <a:off x="0" y="441708"/>
              <a:ext cx="1284893" cy="1284893"/>
              <a:chOff x="0" y="0"/>
              <a:chExt cx="812800" cy="812800"/>
            </a:xfrm>
          </p:grpSpPr>
          <p:sp>
            <p:nvSpPr>
              <p:cNvPr name="Freeform 57" id="5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11153"/>
              </a:solidFill>
            </p:spPr>
          </p:sp>
          <p:sp>
            <p:nvSpPr>
              <p:cNvPr name="TextBox 58" id="58"/>
              <p:cNvSpPr txBox="true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033"/>
                  </a:lnSpc>
                </a:pPr>
              </a:p>
            </p:txBody>
          </p:sp>
        </p:grpSp>
        <p:sp>
          <p:nvSpPr>
            <p:cNvPr name="AutoShape 59" id="59"/>
            <p:cNvSpPr/>
            <p:nvPr/>
          </p:nvSpPr>
          <p:spPr>
            <a:xfrm>
              <a:off x="1532020" y="1232389"/>
              <a:ext cx="4060214" cy="0"/>
            </a:xfrm>
            <a:prstGeom prst="line">
              <a:avLst/>
            </a:prstGeom>
            <a:ln cap="flat" w="50800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60" id="60"/>
            <p:cNvSpPr/>
            <p:nvPr/>
          </p:nvSpPr>
          <p:spPr>
            <a:xfrm flipH="false" flipV="false" rot="0">
              <a:off x="288916" y="673186"/>
              <a:ext cx="793153" cy="782247"/>
            </a:xfrm>
            <a:custGeom>
              <a:avLst/>
              <a:gdLst/>
              <a:ahLst/>
              <a:cxnLst/>
              <a:rect r="r" b="b" t="t" l="l"/>
              <a:pathLst>
                <a:path h="782247" w="793153">
                  <a:moveTo>
                    <a:pt x="0" y="0"/>
                  </a:moveTo>
                  <a:lnTo>
                    <a:pt x="793153" y="0"/>
                  </a:lnTo>
                  <a:lnTo>
                    <a:pt x="793153" y="782247"/>
                  </a:lnTo>
                  <a:lnTo>
                    <a:pt x="0" y="7822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1" id="61"/>
            <p:cNvSpPr txBox="true"/>
            <p:nvPr/>
          </p:nvSpPr>
          <p:spPr>
            <a:xfrm rot="0">
              <a:off x="1532020" y="540614"/>
              <a:ext cx="4474094" cy="4812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 b="tru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Readiness Tracki</a:t>
              </a:r>
              <a:r>
                <a:rPr lang="en-US" b="true" sz="210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ng</a:t>
              </a:r>
            </a:p>
          </p:txBody>
        </p:sp>
        <p:sp>
          <p:nvSpPr>
            <p:cNvPr name="TextBox 62" id="62"/>
            <p:cNvSpPr txBox="true"/>
            <p:nvPr/>
          </p:nvSpPr>
          <p:spPr>
            <a:xfrm rot="0">
              <a:off x="1532020" y="1376248"/>
              <a:ext cx="4689994" cy="1878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Real-time progress monitoring with 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predictive analytics for audit timeli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ne and preparation</a:t>
              </a:r>
            </a:p>
          </p:txBody>
        </p:sp>
      </p:grpSp>
      <p:sp>
        <p:nvSpPr>
          <p:cNvPr name="Freeform 63" id="63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471" r="0" b="-471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9627" y="792447"/>
            <a:ext cx="114163" cy="568712"/>
            <a:chOff x="0" y="0"/>
            <a:chExt cx="30068" cy="1497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flipV="true">
            <a:off x="2421213" y="4182560"/>
            <a:ext cx="0" cy="1354873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775546" y="2891226"/>
            <a:ext cx="1291334" cy="1291334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14309" y="4762249"/>
            <a:ext cx="3213808" cy="3006888"/>
            <a:chOff x="0" y="0"/>
            <a:chExt cx="846435" cy="79193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46435" cy="791938"/>
            </a:xfrm>
            <a:custGeom>
              <a:avLst/>
              <a:gdLst/>
              <a:ahLst/>
              <a:cxnLst/>
              <a:rect r="r" b="b" t="t" l="l"/>
              <a:pathLst>
                <a:path h="791938" w="846435">
                  <a:moveTo>
                    <a:pt x="40952" y="0"/>
                  </a:moveTo>
                  <a:lnTo>
                    <a:pt x="805483" y="0"/>
                  </a:lnTo>
                  <a:cubicBezTo>
                    <a:pt x="816344" y="0"/>
                    <a:pt x="826760" y="4315"/>
                    <a:pt x="834440" y="11995"/>
                  </a:cubicBezTo>
                  <a:cubicBezTo>
                    <a:pt x="842120" y="19675"/>
                    <a:pt x="846435" y="30091"/>
                    <a:pt x="846435" y="40952"/>
                  </a:cubicBezTo>
                  <a:lnTo>
                    <a:pt x="846435" y="750985"/>
                  </a:lnTo>
                  <a:cubicBezTo>
                    <a:pt x="846435" y="761847"/>
                    <a:pt x="842120" y="772263"/>
                    <a:pt x="834440" y="779943"/>
                  </a:cubicBezTo>
                  <a:cubicBezTo>
                    <a:pt x="826760" y="787623"/>
                    <a:pt x="816344" y="791938"/>
                    <a:pt x="805483" y="791938"/>
                  </a:cubicBezTo>
                  <a:lnTo>
                    <a:pt x="40952" y="791938"/>
                  </a:lnTo>
                  <a:cubicBezTo>
                    <a:pt x="30091" y="791938"/>
                    <a:pt x="19675" y="787623"/>
                    <a:pt x="11995" y="779943"/>
                  </a:cubicBezTo>
                  <a:cubicBezTo>
                    <a:pt x="4315" y="772263"/>
                    <a:pt x="0" y="761847"/>
                    <a:pt x="0" y="750985"/>
                  </a:cubicBezTo>
                  <a:lnTo>
                    <a:pt x="0" y="40952"/>
                  </a:lnTo>
                  <a:cubicBezTo>
                    <a:pt x="0" y="30091"/>
                    <a:pt x="4315" y="19675"/>
                    <a:pt x="11995" y="11995"/>
                  </a:cubicBezTo>
                  <a:cubicBezTo>
                    <a:pt x="19675" y="4315"/>
                    <a:pt x="30091" y="0"/>
                    <a:pt x="40952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846435" cy="8490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AutoShape 12" id="12"/>
          <p:cNvSpPr/>
          <p:nvPr/>
        </p:nvSpPr>
        <p:spPr>
          <a:xfrm flipV="true">
            <a:off x="5798543" y="4168269"/>
            <a:ext cx="0" cy="1354873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3" id="13"/>
          <p:cNvGrpSpPr/>
          <p:nvPr/>
        </p:nvGrpSpPr>
        <p:grpSpPr>
          <a:xfrm rot="0">
            <a:off x="5152876" y="2876935"/>
            <a:ext cx="1291334" cy="1291334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4191639" y="4747957"/>
            <a:ext cx="3213808" cy="3006888"/>
            <a:chOff x="0" y="0"/>
            <a:chExt cx="846435" cy="791938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46435" cy="791938"/>
            </a:xfrm>
            <a:custGeom>
              <a:avLst/>
              <a:gdLst/>
              <a:ahLst/>
              <a:cxnLst/>
              <a:rect r="r" b="b" t="t" l="l"/>
              <a:pathLst>
                <a:path h="791938" w="846435">
                  <a:moveTo>
                    <a:pt x="40952" y="0"/>
                  </a:moveTo>
                  <a:lnTo>
                    <a:pt x="805483" y="0"/>
                  </a:lnTo>
                  <a:cubicBezTo>
                    <a:pt x="816344" y="0"/>
                    <a:pt x="826760" y="4315"/>
                    <a:pt x="834440" y="11995"/>
                  </a:cubicBezTo>
                  <a:cubicBezTo>
                    <a:pt x="842120" y="19675"/>
                    <a:pt x="846435" y="30091"/>
                    <a:pt x="846435" y="40952"/>
                  </a:cubicBezTo>
                  <a:lnTo>
                    <a:pt x="846435" y="750985"/>
                  </a:lnTo>
                  <a:cubicBezTo>
                    <a:pt x="846435" y="761847"/>
                    <a:pt x="842120" y="772263"/>
                    <a:pt x="834440" y="779943"/>
                  </a:cubicBezTo>
                  <a:cubicBezTo>
                    <a:pt x="826760" y="787623"/>
                    <a:pt x="816344" y="791938"/>
                    <a:pt x="805483" y="791938"/>
                  </a:cubicBezTo>
                  <a:lnTo>
                    <a:pt x="40952" y="791938"/>
                  </a:lnTo>
                  <a:cubicBezTo>
                    <a:pt x="30091" y="791938"/>
                    <a:pt x="19675" y="787623"/>
                    <a:pt x="11995" y="779943"/>
                  </a:cubicBezTo>
                  <a:cubicBezTo>
                    <a:pt x="4315" y="772263"/>
                    <a:pt x="0" y="761847"/>
                    <a:pt x="0" y="750985"/>
                  </a:cubicBezTo>
                  <a:lnTo>
                    <a:pt x="0" y="40952"/>
                  </a:lnTo>
                  <a:cubicBezTo>
                    <a:pt x="0" y="30091"/>
                    <a:pt x="4315" y="19675"/>
                    <a:pt x="11995" y="11995"/>
                  </a:cubicBezTo>
                  <a:cubicBezTo>
                    <a:pt x="19675" y="4315"/>
                    <a:pt x="30091" y="0"/>
                    <a:pt x="40952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846435" cy="8490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AutoShape 19" id="19"/>
          <p:cNvSpPr/>
          <p:nvPr/>
        </p:nvSpPr>
        <p:spPr>
          <a:xfrm flipV="true">
            <a:off x="9175873" y="4153977"/>
            <a:ext cx="0" cy="1354873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20" id="20"/>
          <p:cNvGrpSpPr/>
          <p:nvPr/>
        </p:nvGrpSpPr>
        <p:grpSpPr>
          <a:xfrm rot="0">
            <a:off x="8530206" y="2862643"/>
            <a:ext cx="1291334" cy="1291334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7568969" y="4733666"/>
            <a:ext cx="3213808" cy="3006888"/>
            <a:chOff x="0" y="0"/>
            <a:chExt cx="846435" cy="79193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46435" cy="791938"/>
            </a:xfrm>
            <a:custGeom>
              <a:avLst/>
              <a:gdLst/>
              <a:ahLst/>
              <a:cxnLst/>
              <a:rect r="r" b="b" t="t" l="l"/>
              <a:pathLst>
                <a:path h="791938" w="846435">
                  <a:moveTo>
                    <a:pt x="40952" y="0"/>
                  </a:moveTo>
                  <a:lnTo>
                    <a:pt x="805483" y="0"/>
                  </a:lnTo>
                  <a:cubicBezTo>
                    <a:pt x="816344" y="0"/>
                    <a:pt x="826760" y="4315"/>
                    <a:pt x="834440" y="11995"/>
                  </a:cubicBezTo>
                  <a:cubicBezTo>
                    <a:pt x="842120" y="19675"/>
                    <a:pt x="846435" y="30091"/>
                    <a:pt x="846435" y="40952"/>
                  </a:cubicBezTo>
                  <a:lnTo>
                    <a:pt x="846435" y="750985"/>
                  </a:lnTo>
                  <a:cubicBezTo>
                    <a:pt x="846435" y="761847"/>
                    <a:pt x="842120" y="772263"/>
                    <a:pt x="834440" y="779943"/>
                  </a:cubicBezTo>
                  <a:cubicBezTo>
                    <a:pt x="826760" y="787623"/>
                    <a:pt x="816344" y="791938"/>
                    <a:pt x="805483" y="791938"/>
                  </a:cubicBezTo>
                  <a:lnTo>
                    <a:pt x="40952" y="791938"/>
                  </a:lnTo>
                  <a:cubicBezTo>
                    <a:pt x="30091" y="791938"/>
                    <a:pt x="19675" y="787623"/>
                    <a:pt x="11995" y="779943"/>
                  </a:cubicBezTo>
                  <a:cubicBezTo>
                    <a:pt x="4315" y="772263"/>
                    <a:pt x="0" y="761847"/>
                    <a:pt x="0" y="750985"/>
                  </a:cubicBezTo>
                  <a:lnTo>
                    <a:pt x="0" y="40952"/>
                  </a:lnTo>
                  <a:cubicBezTo>
                    <a:pt x="0" y="30091"/>
                    <a:pt x="4315" y="19675"/>
                    <a:pt x="11995" y="11995"/>
                  </a:cubicBezTo>
                  <a:cubicBezTo>
                    <a:pt x="19675" y="4315"/>
                    <a:pt x="30091" y="0"/>
                    <a:pt x="40952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57150"/>
              <a:ext cx="846435" cy="8490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AutoShape 26" id="26"/>
          <p:cNvSpPr/>
          <p:nvPr/>
        </p:nvSpPr>
        <p:spPr>
          <a:xfrm flipV="true">
            <a:off x="12553204" y="4139686"/>
            <a:ext cx="0" cy="1354873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27" id="27"/>
          <p:cNvGrpSpPr/>
          <p:nvPr/>
        </p:nvGrpSpPr>
        <p:grpSpPr>
          <a:xfrm rot="0">
            <a:off x="11907537" y="2848352"/>
            <a:ext cx="1291334" cy="1291334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29" id="2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0946300" y="4719374"/>
            <a:ext cx="3213808" cy="3006888"/>
            <a:chOff x="0" y="0"/>
            <a:chExt cx="846435" cy="791938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46435" cy="791938"/>
            </a:xfrm>
            <a:custGeom>
              <a:avLst/>
              <a:gdLst/>
              <a:ahLst/>
              <a:cxnLst/>
              <a:rect r="r" b="b" t="t" l="l"/>
              <a:pathLst>
                <a:path h="791938" w="846435">
                  <a:moveTo>
                    <a:pt x="40952" y="0"/>
                  </a:moveTo>
                  <a:lnTo>
                    <a:pt x="805483" y="0"/>
                  </a:lnTo>
                  <a:cubicBezTo>
                    <a:pt x="816344" y="0"/>
                    <a:pt x="826760" y="4315"/>
                    <a:pt x="834440" y="11995"/>
                  </a:cubicBezTo>
                  <a:cubicBezTo>
                    <a:pt x="842120" y="19675"/>
                    <a:pt x="846435" y="30091"/>
                    <a:pt x="846435" y="40952"/>
                  </a:cubicBezTo>
                  <a:lnTo>
                    <a:pt x="846435" y="750985"/>
                  </a:lnTo>
                  <a:cubicBezTo>
                    <a:pt x="846435" y="761847"/>
                    <a:pt x="842120" y="772263"/>
                    <a:pt x="834440" y="779943"/>
                  </a:cubicBezTo>
                  <a:cubicBezTo>
                    <a:pt x="826760" y="787623"/>
                    <a:pt x="816344" y="791938"/>
                    <a:pt x="805483" y="791938"/>
                  </a:cubicBezTo>
                  <a:lnTo>
                    <a:pt x="40952" y="791938"/>
                  </a:lnTo>
                  <a:cubicBezTo>
                    <a:pt x="30091" y="791938"/>
                    <a:pt x="19675" y="787623"/>
                    <a:pt x="11995" y="779943"/>
                  </a:cubicBezTo>
                  <a:cubicBezTo>
                    <a:pt x="4315" y="772263"/>
                    <a:pt x="0" y="761847"/>
                    <a:pt x="0" y="750985"/>
                  </a:cubicBezTo>
                  <a:lnTo>
                    <a:pt x="0" y="40952"/>
                  </a:lnTo>
                  <a:cubicBezTo>
                    <a:pt x="0" y="30091"/>
                    <a:pt x="4315" y="19675"/>
                    <a:pt x="11995" y="11995"/>
                  </a:cubicBezTo>
                  <a:cubicBezTo>
                    <a:pt x="19675" y="4315"/>
                    <a:pt x="30091" y="0"/>
                    <a:pt x="40952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57150"/>
              <a:ext cx="846435" cy="8490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AutoShape 33" id="33"/>
          <p:cNvSpPr/>
          <p:nvPr/>
        </p:nvSpPr>
        <p:spPr>
          <a:xfrm flipV="true">
            <a:off x="15930534" y="4125394"/>
            <a:ext cx="0" cy="1354873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34" id="34"/>
          <p:cNvGrpSpPr/>
          <p:nvPr/>
        </p:nvGrpSpPr>
        <p:grpSpPr>
          <a:xfrm rot="0">
            <a:off x="15284867" y="2834060"/>
            <a:ext cx="1291334" cy="1291334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4323630" y="4705083"/>
            <a:ext cx="3213808" cy="3006888"/>
            <a:chOff x="0" y="0"/>
            <a:chExt cx="846435" cy="791938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46435" cy="791938"/>
            </a:xfrm>
            <a:custGeom>
              <a:avLst/>
              <a:gdLst/>
              <a:ahLst/>
              <a:cxnLst/>
              <a:rect r="r" b="b" t="t" l="l"/>
              <a:pathLst>
                <a:path h="791938" w="846435">
                  <a:moveTo>
                    <a:pt x="40952" y="0"/>
                  </a:moveTo>
                  <a:lnTo>
                    <a:pt x="805483" y="0"/>
                  </a:lnTo>
                  <a:cubicBezTo>
                    <a:pt x="816344" y="0"/>
                    <a:pt x="826760" y="4315"/>
                    <a:pt x="834440" y="11995"/>
                  </a:cubicBezTo>
                  <a:cubicBezTo>
                    <a:pt x="842120" y="19675"/>
                    <a:pt x="846435" y="30091"/>
                    <a:pt x="846435" y="40952"/>
                  </a:cubicBezTo>
                  <a:lnTo>
                    <a:pt x="846435" y="750985"/>
                  </a:lnTo>
                  <a:cubicBezTo>
                    <a:pt x="846435" y="761847"/>
                    <a:pt x="842120" y="772263"/>
                    <a:pt x="834440" y="779943"/>
                  </a:cubicBezTo>
                  <a:cubicBezTo>
                    <a:pt x="826760" y="787623"/>
                    <a:pt x="816344" y="791938"/>
                    <a:pt x="805483" y="791938"/>
                  </a:cubicBezTo>
                  <a:lnTo>
                    <a:pt x="40952" y="791938"/>
                  </a:lnTo>
                  <a:cubicBezTo>
                    <a:pt x="30091" y="791938"/>
                    <a:pt x="19675" y="787623"/>
                    <a:pt x="11995" y="779943"/>
                  </a:cubicBezTo>
                  <a:cubicBezTo>
                    <a:pt x="4315" y="772263"/>
                    <a:pt x="0" y="761847"/>
                    <a:pt x="0" y="750985"/>
                  </a:cubicBezTo>
                  <a:lnTo>
                    <a:pt x="0" y="40952"/>
                  </a:lnTo>
                  <a:cubicBezTo>
                    <a:pt x="0" y="30091"/>
                    <a:pt x="4315" y="19675"/>
                    <a:pt x="11995" y="11995"/>
                  </a:cubicBezTo>
                  <a:cubicBezTo>
                    <a:pt x="19675" y="4315"/>
                    <a:pt x="30091" y="0"/>
                    <a:pt x="40952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57150"/>
              <a:ext cx="846435" cy="8490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Freeform 40" id="40"/>
          <p:cNvSpPr/>
          <p:nvPr/>
        </p:nvSpPr>
        <p:spPr>
          <a:xfrm flipH="false" flipV="false" rot="0">
            <a:off x="1987712" y="3074809"/>
            <a:ext cx="867003" cy="867003"/>
          </a:xfrm>
          <a:custGeom>
            <a:avLst/>
            <a:gdLst/>
            <a:ahLst/>
            <a:cxnLst/>
            <a:rect r="r" b="b" t="t" l="l"/>
            <a:pathLst>
              <a:path h="867003" w="867003">
                <a:moveTo>
                  <a:pt x="0" y="0"/>
                </a:moveTo>
                <a:lnTo>
                  <a:pt x="867002" y="0"/>
                </a:lnTo>
                <a:lnTo>
                  <a:pt x="867002" y="867002"/>
                </a:lnTo>
                <a:lnTo>
                  <a:pt x="0" y="8670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5331551" y="3086287"/>
            <a:ext cx="933983" cy="786881"/>
          </a:xfrm>
          <a:custGeom>
            <a:avLst/>
            <a:gdLst/>
            <a:ahLst/>
            <a:cxnLst/>
            <a:rect r="r" b="b" t="t" l="l"/>
            <a:pathLst>
              <a:path h="786881" w="933983">
                <a:moveTo>
                  <a:pt x="0" y="0"/>
                </a:moveTo>
                <a:lnTo>
                  <a:pt x="933984" y="0"/>
                </a:lnTo>
                <a:lnTo>
                  <a:pt x="933984" y="786881"/>
                </a:lnTo>
                <a:lnTo>
                  <a:pt x="0" y="7868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8849530" y="3086287"/>
            <a:ext cx="652687" cy="830126"/>
          </a:xfrm>
          <a:custGeom>
            <a:avLst/>
            <a:gdLst/>
            <a:ahLst/>
            <a:cxnLst/>
            <a:rect r="r" b="b" t="t" l="l"/>
            <a:pathLst>
              <a:path h="830126" w="652687">
                <a:moveTo>
                  <a:pt x="0" y="0"/>
                </a:moveTo>
                <a:lnTo>
                  <a:pt x="652687" y="0"/>
                </a:lnTo>
                <a:lnTo>
                  <a:pt x="652687" y="830126"/>
                </a:lnTo>
                <a:lnTo>
                  <a:pt x="0" y="8301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12188043" y="3114567"/>
            <a:ext cx="730321" cy="730321"/>
          </a:xfrm>
          <a:custGeom>
            <a:avLst/>
            <a:gdLst/>
            <a:ahLst/>
            <a:cxnLst/>
            <a:rect r="r" b="b" t="t" l="l"/>
            <a:pathLst>
              <a:path h="730321" w="730321">
                <a:moveTo>
                  <a:pt x="0" y="0"/>
                </a:moveTo>
                <a:lnTo>
                  <a:pt x="730321" y="0"/>
                </a:lnTo>
                <a:lnTo>
                  <a:pt x="730321" y="730321"/>
                </a:lnTo>
                <a:lnTo>
                  <a:pt x="0" y="7303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15545494" y="3074809"/>
            <a:ext cx="770079" cy="770079"/>
          </a:xfrm>
          <a:custGeom>
            <a:avLst/>
            <a:gdLst/>
            <a:ahLst/>
            <a:cxnLst/>
            <a:rect r="r" b="b" t="t" l="l"/>
            <a:pathLst>
              <a:path h="770079" w="770079">
                <a:moveTo>
                  <a:pt x="0" y="0"/>
                </a:moveTo>
                <a:lnTo>
                  <a:pt x="770079" y="0"/>
                </a:lnTo>
                <a:lnTo>
                  <a:pt x="770079" y="770079"/>
                </a:lnTo>
                <a:lnTo>
                  <a:pt x="0" y="7700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5" id="45"/>
          <p:cNvSpPr txBox="true"/>
          <p:nvPr/>
        </p:nvSpPr>
        <p:spPr>
          <a:xfrm rot="0">
            <a:off x="1196273" y="762497"/>
            <a:ext cx="16435200" cy="542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Audit &amp; Evidence Managemen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b="true" sz="3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Made Simple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196273" y="1645733"/>
            <a:ext cx="16063027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Transfo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rm audit seaso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 from chaos to confidence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with a cent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ralized evidence rep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ository and intelligent workflow automation.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416660" y="4969053"/>
            <a:ext cx="2009106" cy="34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</a:t>
            </a: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entral DMS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978400" y="5518383"/>
            <a:ext cx="2885626" cy="2013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Single source of truth for all compliance evid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ence with advanced sea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rch and tagging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4533753" y="4954762"/>
            <a:ext cx="2529580" cy="34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</a:t>
            </a: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ntrol Mapping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4355730" y="5504092"/>
            <a:ext cx="2885626" cy="1680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Evidence automatically links to rel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evant controls a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cross all frameworks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8040796" y="4940470"/>
            <a:ext cx="2270154" cy="34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Evid</a:t>
            </a: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ence Reuse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7733060" y="5489800"/>
            <a:ext cx="2885626" cy="1346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Upload once, apply to multiple audits and compliance requir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ements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1247475" y="4926179"/>
            <a:ext cx="2611457" cy="34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Kanba</a:t>
            </a: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 Workflow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1110391" y="5475509"/>
            <a:ext cx="2885626" cy="1680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Visual task management that shows exactly where each piece of evid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ence stands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4862132" y="4911887"/>
            <a:ext cx="2136804" cy="34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Fas</a:t>
            </a: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ter Closure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4487721" y="5461217"/>
            <a:ext cx="2885626" cy="2013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Reduce audit duration by 50%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with organized eviden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 and automated reminders</a:t>
            </a:r>
          </a:p>
        </p:txBody>
      </p:sp>
      <p:grpSp>
        <p:nvGrpSpPr>
          <p:cNvPr name="Group 58" id="58"/>
          <p:cNvGrpSpPr/>
          <p:nvPr/>
        </p:nvGrpSpPr>
        <p:grpSpPr>
          <a:xfrm rot="0">
            <a:off x="1196273" y="8487717"/>
            <a:ext cx="16063027" cy="299687"/>
            <a:chOff x="0" y="0"/>
            <a:chExt cx="21417370" cy="399582"/>
          </a:xfrm>
        </p:grpSpPr>
        <p:sp>
          <p:nvSpPr>
            <p:cNvPr name="TextBox 59" id="59"/>
            <p:cNvSpPr txBox="true"/>
            <p:nvPr/>
          </p:nvSpPr>
          <p:spPr>
            <a:xfrm rot="0">
              <a:off x="605088" y="-28575"/>
              <a:ext cx="20812282" cy="4281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40"/>
                </a:lnSpc>
              </a:pPr>
              <a:r>
                <a:rPr lang="en-US" sz="2000" spc="20" b="tru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Real impact: 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Our custom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ers 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report reducin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 audit preparation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tim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 from 8 weeks t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 3 weeks on a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verage.</a:t>
              </a:r>
            </a:p>
          </p:txBody>
        </p:sp>
        <p:grpSp>
          <p:nvGrpSpPr>
            <p:cNvPr name="Group 60" id="60"/>
            <p:cNvGrpSpPr/>
            <p:nvPr/>
          </p:nvGrpSpPr>
          <p:grpSpPr>
            <a:xfrm rot="0">
              <a:off x="0" y="0"/>
              <a:ext cx="380103" cy="380103"/>
              <a:chOff x="0" y="0"/>
              <a:chExt cx="75082" cy="75082"/>
            </a:xfrm>
          </p:grpSpPr>
          <p:sp>
            <p:nvSpPr>
              <p:cNvPr name="Freeform 61" id="61"/>
              <p:cNvSpPr/>
              <p:nvPr/>
            </p:nvSpPr>
            <p:spPr>
              <a:xfrm flipH="false" flipV="false" rot="0">
                <a:off x="0" y="0"/>
                <a:ext cx="75082" cy="75082"/>
              </a:xfrm>
              <a:custGeom>
                <a:avLst/>
                <a:gdLst/>
                <a:ahLst/>
                <a:cxnLst/>
                <a:rect r="r" b="b" t="t" l="l"/>
                <a:pathLst>
                  <a:path h="75082" w="75082">
                    <a:moveTo>
                      <a:pt x="0" y="0"/>
                    </a:moveTo>
                    <a:lnTo>
                      <a:pt x="75082" y="0"/>
                    </a:lnTo>
                    <a:lnTo>
                      <a:pt x="75082" y="75082"/>
                    </a:lnTo>
                    <a:lnTo>
                      <a:pt x="0" y="75082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gradFill>
                  <a:gsLst>
                    <a:gs pos="0">
                      <a:srgbClr val="F48B20">
                        <a:alpha val="100000"/>
                      </a:srgbClr>
                    </a:gs>
                    <a:gs pos="100000">
                      <a:srgbClr val="EE4633">
                        <a:alpha val="100000"/>
                      </a:srgbClr>
                    </a:gs>
                  </a:gsLst>
                  <a:lin ang="0"/>
                </a:gradFill>
                <a:prstDash val="solid"/>
                <a:miter/>
              </a:ln>
            </p:spPr>
          </p:sp>
          <p:sp>
            <p:nvSpPr>
              <p:cNvPr name="TextBox 62" id="62"/>
              <p:cNvSpPr txBox="true"/>
              <p:nvPr/>
            </p:nvSpPr>
            <p:spPr>
              <a:xfrm>
                <a:off x="0" y="-57150"/>
                <a:ext cx="75082" cy="1322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</p:grpSp>
      <p:sp>
        <p:nvSpPr>
          <p:cNvPr name="Freeform 63" id="63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471" r="0" b="-471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9627" y="792447"/>
            <a:ext cx="114163" cy="568712"/>
            <a:chOff x="0" y="0"/>
            <a:chExt cx="30068" cy="1497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4879022"/>
            <a:ext cx="3334972" cy="350172"/>
          </a:xfrm>
          <a:custGeom>
            <a:avLst/>
            <a:gdLst/>
            <a:ahLst/>
            <a:cxnLst/>
            <a:rect r="r" b="b" t="t" l="l"/>
            <a:pathLst>
              <a:path h="350172" w="3334972">
                <a:moveTo>
                  <a:pt x="0" y="0"/>
                </a:moveTo>
                <a:lnTo>
                  <a:pt x="3334972" y="0"/>
                </a:lnTo>
                <a:lnTo>
                  <a:pt x="3334972" y="350172"/>
                </a:lnTo>
                <a:lnTo>
                  <a:pt x="0" y="3501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244289" y="4879022"/>
            <a:ext cx="3334972" cy="350172"/>
          </a:xfrm>
          <a:custGeom>
            <a:avLst/>
            <a:gdLst/>
            <a:ahLst/>
            <a:cxnLst/>
            <a:rect r="r" b="b" t="t" l="l"/>
            <a:pathLst>
              <a:path h="350172" w="3334972">
                <a:moveTo>
                  <a:pt x="0" y="0"/>
                </a:moveTo>
                <a:lnTo>
                  <a:pt x="3334972" y="0"/>
                </a:lnTo>
                <a:lnTo>
                  <a:pt x="3334972" y="350172"/>
                </a:lnTo>
                <a:lnTo>
                  <a:pt x="0" y="3501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472913" y="4879022"/>
            <a:ext cx="3334972" cy="350172"/>
          </a:xfrm>
          <a:custGeom>
            <a:avLst/>
            <a:gdLst/>
            <a:ahLst/>
            <a:cxnLst/>
            <a:rect r="r" b="b" t="t" l="l"/>
            <a:pathLst>
              <a:path h="350172" w="3334972">
                <a:moveTo>
                  <a:pt x="0" y="0"/>
                </a:moveTo>
                <a:lnTo>
                  <a:pt x="3334972" y="0"/>
                </a:lnTo>
                <a:lnTo>
                  <a:pt x="3334972" y="350172"/>
                </a:lnTo>
                <a:lnTo>
                  <a:pt x="0" y="3501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701538" y="4879022"/>
            <a:ext cx="3334972" cy="350172"/>
          </a:xfrm>
          <a:custGeom>
            <a:avLst/>
            <a:gdLst/>
            <a:ahLst/>
            <a:cxnLst/>
            <a:rect r="r" b="b" t="t" l="l"/>
            <a:pathLst>
              <a:path h="350172" w="3334972">
                <a:moveTo>
                  <a:pt x="0" y="0"/>
                </a:moveTo>
                <a:lnTo>
                  <a:pt x="3334972" y="0"/>
                </a:lnTo>
                <a:lnTo>
                  <a:pt x="3334972" y="350172"/>
                </a:lnTo>
                <a:lnTo>
                  <a:pt x="0" y="3501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930163" y="4879022"/>
            <a:ext cx="3334972" cy="350172"/>
          </a:xfrm>
          <a:custGeom>
            <a:avLst/>
            <a:gdLst/>
            <a:ahLst/>
            <a:cxnLst/>
            <a:rect r="r" b="b" t="t" l="l"/>
            <a:pathLst>
              <a:path h="350172" w="3334972">
                <a:moveTo>
                  <a:pt x="0" y="0"/>
                </a:moveTo>
                <a:lnTo>
                  <a:pt x="3334972" y="0"/>
                </a:lnTo>
                <a:lnTo>
                  <a:pt x="3334972" y="350172"/>
                </a:lnTo>
                <a:lnTo>
                  <a:pt x="0" y="3501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118411" y="2753927"/>
            <a:ext cx="3122278" cy="2271552"/>
            <a:chOff x="0" y="0"/>
            <a:chExt cx="718692" cy="52287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18692" cy="522871"/>
            </a:xfrm>
            <a:custGeom>
              <a:avLst/>
              <a:gdLst/>
              <a:ahLst/>
              <a:cxnLst/>
              <a:rect r="r" b="b" t="t" l="l"/>
              <a:pathLst>
                <a:path h="522871" w="718692">
                  <a:moveTo>
                    <a:pt x="47112" y="0"/>
                  </a:moveTo>
                  <a:lnTo>
                    <a:pt x="671580" y="0"/>
                  </a:lnTo>
                  <a:cubicBezTo>
                    <a:pt x="697600" y="0"/>
                    <a:pt x="718692" y="21093"/>
                    <a:pt x="718692" y="47112"/>
                  </a:cubicBezTo>
                  <a:lnTo>
                    <a:pt x="718692" y="475759"/>
                  </a:lnTo>
                  <a:cubicBezTo>
                    <a:pt x="718692" y="488253"/>
                    <a:pt x="713729" y="500237"/>
                    <a:pt x="704894" y="509072"/>
                  </a:cubicBezTo>
                  <a:cubicBezTo>
                    <a:pt x="696058" y="517907"/>
                    <a:pt x="684075" y="522871"/>
                    <a:pt x="671580" y="522871"/>
                  </a:cubicBezTo>
                  <a:lnTo>
                    <a:pt x="47112" y="522871"/>
                  </a:lnTo>
                  <a:cubicBezTo>
                    <a:pt x="34617" y="522871"/>
                    <a:pt x="22634" y="517907"/>
                    <a:pt x="13799" y="509072"/>
                  </a:cubicBezTo>
                  <a:cubicBezTo>
                    <a:pt x="4964" y="500237"/>
                    <a:pt x="0" y="488253"/>
                    <a:pt x="0" y="475759"/>
                  </a:cubicBezTo>
                  <a:lnTo>
                    <a:pt x="0" y="47112"/>
                  </a:lnTo>
                  <a:cubicBezTo>
                    <a:pt x="0" y="34617"/>
                    <a:pt x="4964" y="22634"/>
                    <a:pt x="13799" y="13799"/>
                  </a:cubicBezTo>
                  <a:cubicBezTo>
                    <a:pt x="22634" y="4964"/>
                    <a:pt x="34617" y="0"/>
                    <a:pt x="47112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718692" cy="5800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4350636" y="2753927"/>
            <a:ext cx="3122278" cy="2271552"/>
            <a:chOff x="0" y="0"/>
            <a:chExt cx="718692" cy="52287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18692" cy="522871"/>
            </a:xfrm>
            <a:custGeom>
              <a:avLst/>
              <a:gdLst/>
              <a:ahLst/>
              <a:cxnLst/>
              <a:rect r="r" b="b" t="t" l="l"/>
              <a:pathLst>
                <a:path h="522871" w="718692">
                  <a:moveTo>
                    <a:pt x="47112" y="0"/>
                  </a:moveTo>
                  <a:lnTo>
                    <a:pt x="671580" y="0"/>
                  </a:lnTo>
                  <a:cubicBezTo>
                    <a:pt x="697600" y="0"/>
                    <a:pt x="718692" y="21093"/>
                    <a:pt x="718692" y="47112"/>
                  </a:cubicBezTo>
                  <a:lnTo>
                    <a:pt x="718692" y="475759"/>
                  </a:lnTo>
                  <a:cubicBezTo>
                    <a:pt x="718692" y="488253"/>
                    <a:pt x="713729" y="500237"/>
                    <a:pt x="704894" y="509072"/>
                  </a:cubicBezTo>
                  <a:cubicBezTo>
                    <a:pt x="696058" y="517907"/>
                    <a:pt x="684075" y="522871"/>
                    <a:pt x="671580" y="522871"/>
                  </a:cubicBezTo>
                  <a:lnTo>
                    <a:pt x="47112" y="522871"/>
                  </a:lnTo>
                  <a:cubicBezTo>
                    <a:pt x="34617" y="522871"/>
                    <a:pt x="22634" y="517907"/>
                    <a:pt x="13799" y="509072"/>
                  </a:cubicBezTo>
                  <a:cubicBezTo>
                    <a:pt x="4964" y="500237"/>
                    <a:pt x="0" y="488253"/>
                    <a:pt x="0" y="475759"/>
                  </a:cubicBezTo>
                  <a:lnTo>
                    <a:pt x="0" y="47112"/>
                  </a:lnTo>
                  <a:cubicBezTo>
                    <a:pt x="0" y="34617"/>
                    <a:pt x="4964" y="22634"/>
                    <a:pt x="13799" y="13799"/>
                  </a:cubicBezTo>
                  <a:cubicBezTo>
                    <a:pt x="22634" y="4964"/>
                    <a:pt x="34617" y="0"/>
                    <a:pt x="47112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718692" cy="5800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7582861" y="2753927"/>
            <a:ext cx="3122278" cy="2271552"/>
            <a:chOff x="0" y="0"/>
            <a:chExt cx="718692" cy="52287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718692" cy="522871"/>
            </a:xfrm>
            <a:custGeom>
              <a:avLst/>
              <a:gdLst/>
              <a:ahLst/>
              <a:cxnLst/>
              <a:rect r="r" b="b" t="t" l="l"/>
              <a:pathLst>
                <a:path h="522871" w="718692">
                  <a:moveTo>
                    <a:pt x="47112" y="0"/>
                  </a:moveTo>
                  <a:lnTo>
                    <a:pt x="671580" y="0"/>
                  </a:lnTo>
                  <a:cubicBezTo>
                    <a:pt x="697600" y="0"/>
                    <a:pt x="718692" y="21093"/>
                    <a:pt x="718692" y="47112"/>
                  </a:cubicBezTo>
                  <a:lnTo>
                    <a:pt x="718692" y="475759"/>
                  </a:lnTo>
                  <a:cubicBezTo>
                    <a:pt x="718692" y="488253"/>
                    <a:pt x="713729" y="500237"/>
                    <a:pt x="704894" y="509072"/>
                  </a:cubicBezTo>
                  <a:cubicBezTo>
                    <a:pt x="696058" y="517907"/>
                    <a:pt x="684075" y="522871"/>
                    <a:pt x="671580" y="522871"/>
                  </a:cubicBezTo>
                  <a:lnTo>
                    <a:pt x="47112" y="522871"/>
                  </a:lnTo>
                  <a:cubicBezTo>
                    <a:pt x="34617" y="522871"/>
                    <a:pt x="22634" y="517907"/>
                    <a:pt x="13799" y="509072"/>
                  </a:cubicBezTo>
                  <a:cubicBezTo>
                    <a:pt x="4964" y="500237"/>
                    <a:pt x="0" y="488253"/>
                    <a:pt x="0" y="475759"/>
                  </a:cubicBezTo>
                  <a:lnTo>
                    <a:pt x="0" y="47112"/>
                  </a:lnTo>
                  <a:cubicBezTo>
                    <a:pt x="0" y="34617"/>
                    <a:pt x="4964" y="22634"/>
                    <a:pt x="13799" y="13799"/>
                  </a:cubicBezTo>
                  <a:cubicBezTo>
                    <a:pt x="22634" y="4964"/>
                    <a:pt x="34617" y="0"/>
                    <a:pt x="47112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718692" cy="5800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0815087" y="2753927"/>
            <a:ext cx="3122278" cy="2271552"/>
            <a:chOff x="0" y="0"/>
            <a:chExt cx="718692" cy="52287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718692" cy="522871"/>
            </a:xfrm>
            <a:custGeom>
              <a:avLst/>
              <a:gdLst/>
              <a:ahLst/>
              <a:cxnLst/>
              <a:rect r="r" b="b" t="t" l="l"/>
              <a:pathLst>
                <a:path h="522871" w="718692">
                  <a:moveTo>
                    <a:pt x="47112" y="0"/>
                  </a:moveTo>
                  <a:lnTo>
                    <a:pt x="671580" y="0"/>
                  </a:lnTo>
                  <a:cubicBezTo>
                    <a:pt x="697600" y="0"/>
                    <a:pt x="718692" y="21093"/>
                    <a:pt x="718692" y="47112"/>
                  </a:cubicBezTo>
                  <a:lnTo>
                    <a:pt x="718692" y="475759"/>
                  </a:lnTo>
                  <a:cubicBezTo>
                    <a:pt x="718692" y="488253"/>
                    <a:pt x="713729" y="500237"/>
                    <a:pt x="704894" y="509072"/>
                  </a:cubicBezTo>
                  <a:cubicBezTo>
                    <a:pt x="696058" y="517907"/>
                    <a:pt x="684075" y="522871"/>
                    <a:pt x="671580" y="522871"/>
                  </a:cubicBezTo>
                  <a:lnTo>
                    <a:pt x="47112" y="522871"/>
                  </a:lnTo>
                  <a:cubicBezTo>
                    <a:pt x="34617" y="522871"/>
                    <a:pt x="22634" y="517907"/>
                    <a:pt x="13799" y="509072"/>
                  </a:cubicBezTo>
                  <a:cubicBezTo>
                    <a:pt x="4964" y="500237"/>
                    <a:pt x="0" y="488253"/>
                    <a:pt x="0" y="475759"/>
                  </a:cubicBezTo>
                  <a:lnTo>
                    <a:pt x="0" y="47112"/>
                  </a:lnTo>
                  <a:cubicBezTo>
                    <a:pt x="0" y="34617"/>
                    <a:pt x="4964" y="22634"/>
                    <a:pt x="13799" y="13799"/>
                  </a:cubicBezTo>
                  <a:cubicBezTo>
                    <a:pt x="22634" y="4964"/>
                    <a:pt x="34617" y="0"/>
                    <a:pt x="47112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718692" cy="5800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4047312" y="2753927"/>
            <a:ext cx="3122278" cy="2271552"/>
            <a:chOff x="0" y="0"/>
            <a:chExt cx="718692" cy="522871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718692" cy="522871"/>
            </a:xfrm>
            <a:custGeom>
              <a:avLst/>
              <a:gdLst/>
              <a:ahLst/>
              <a:cxnLst/>
              <a:rect r="r" b="b" t="t" l="l"/>
              <a:pathLst>
                <a:path h="522871" w="718692">
                  <a:moveTo>
                    <a:pt x="47112" y="0"/>
                  </a:moveTo>
                  <a:lnTo>
                    <a:pt x="671580" y="0"/>
                  </a:lnTo>
                  <a:cubicBezTo>
                    <a:pt x="697600" y="0"/>
                    <a:pt x="718692" y="21093"/>
                    <a:pt x="718692" y="47112"/>
                  </a:cubicBezTo>
                  <a:lnTo>
                    <a:pt x="718692" y="475759"/>
                  </a:lnTo>
                  <a:cubicBezTo>
                    <a:pt x="718692" y="488253"/>
                    <a:pt x="713729" y="500237"/>
                    <a:pt x="704894" y="509072"/>
                  </a:cubicBezTo>
                  <a:cubicBezTo>
                    <a:pt x="696058" y="517907"/>
                    <a:pt x="684075" y="522871"/>
                    <a:pt x="671580" y="522871"/>
                  </a:cubicBezTo>
                  <a:lnTo>
                    <a:pt x="47112" y="522871"/>
                  </a:lnTo>
                  <a:cubicBezTo>
                    <a:pt x="34617" y="522871"/>
                    <a:pt x="22634" y="517907"/>
                    <a:pt x="13799" y="509072"/>
                  </a:cubicBezTo>
                  <a:cubicBezTo>
                    <a:pt x="4964" y="500237"/>
                    <a:pt x="0" y="488253"/>
                    <a:pt x="0" y="475759"/>
                  </a:cubicBezTo>
                  <a:lnTo>
                    <a:pt x="0" y="47112"/>
                  </a:lnTo>
                  <a:cubicBezTo>
                    <a:pt x="0" y="34617"/>
                    <a:pt x="4964" y="22634"/>
                    <a:pt x="13799" y="13799"/>
                  </a:cubicBezTo>
                  <a:cubicBezTo>
                    <a:pt x="22634" y="4964"/>
                    <a:pt x="34617" y="0"/>
                    <a:pt x="47112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57150"/>
              <a:ext cx="718692" cy="5800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3276533" y="2842258"/>
            <a:ext cx="750253" cy="750253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3438848" y="2954648"/>
            <a:ext cx="425622" cy="529545"/>
          </a:xfrm>
          <a:custGeom>
            <a:avLst/>
            <a:gdLst/>
            <a:ahLst/>
            <a:cxnLst/>
            <a:rect r="r" b="b" t="t" l="l"/>
            <a:pathLst>
              <a:path h="529545" w="425622">
                <a:moveTo>
                  <a:pt x="0" y="0"/>
                </a:moveTo>
                <a:lnTo>
                  <a:pt x="425622" y="0"/>
                </a:lnTo>
                <a:lnTo>
                  <a:pt x="425622" y="529546"/>
                </a:lnTo>
                <a:lnTo>
                  <a:pt x="0" y="5295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9" id="29"/>
          <p:cNvGrpSpPr/>
          <p:nvPr/>
        </p:nvGrpSpPr>
        <p:grpSpPr>
          <a:xfrm rot="0">
            <a:off x="6507061" y="2842258"/>
            <a:ext cx="750253" cy="750253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9785412" y="2842258"/>
            <a:ext cx="750253" cy="750253"/>
            <a:chOff x="0" y="0"/>
            <a:chExt cx="812800" cy="812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3104077" y="2860039"/>
            <a:ext cx="750253" cy="750253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TextBox 38" id="38"/>
          <p:cNvSpPr txBox="true"/>
          <p:nvPr/>
        </p:nvSpPr>
        <p:spPr>
          <a:xfrm rot="0">
            <a:off x="14286611" y="3100446"/>
            <a:ext cx="2769223" cy="325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20"/>
              </a:lnSpc>
              <a:spcBef>
                <a:spcPct val="0"/>
              </a:spcBef>
            </a:pP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Monitoring</a:t>
            </a:r>
          </a:p>
        </p:txBody>
      </p:sp>
      <p:grpSp>
        <p:nvGrpSpPr>
          <p:cNvPr name="Group 39" id="39"/>
          <p:cNvGrpSpPr/>
          <p:nvPr/>
        </p:nvGrpSpPr>
        <p:grpSpPr>
          <a:xfrm rot="0">
            <a:off x="16228862" y="2842258"/>
            <a:ext cx="750253" cy="750253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Freeform 42" id="42"/>
          <p:cNvSpPr/>
          <p:nvPr/>
        </p:nvSpPr>
        <p:spPr>
          <a:xfrm flipH="false" flipV="false" rot="0">
            <a:off x="16369046" y="2981943"/>
            <a:ext cx="484305" cy="484305"/>
          </a:xfrm>
          <a:custGeom>
            <a:avLst/>
            <a:gdLst/>
            <a:ahLst/>
            <a:cxnLst/>
            <a:rect r="r" b="b" t="t" l="l"/>
            <a:pathLst>
              <a:path h="484305" w="484305">
                <a:moveTo>
                  <a:pt x="0" y="0"/>
                </a:moveTo>
                <a:lnTo>
                  <a:pt x="484305" y="0"/>
                </a:lnTo>
                <a:lnTo>
                  <a:pt x="484305" y="484304"/>
                </a:lnTo>
                <a:lnTo>
                  <a:pt x="0" y="4843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13195379" y="2951341"/>
            <a:ext cx="567648" cy="567648"/>
          </a:xfrm>
          <a:custGeom>
            <a:avLst/>
            <a:gdLst/>
            <a:ahLst/>
            <a:cxnLst/>
            <a:rect r="r" b="b" t="t" l="l"/>
            <a:pathLst>
              <a:path h="567648" w="567648">
                <a:moveTo>
                  <a:pt x="0" y="0"/>
                </a:moveTo>
                <a:lnTo>
                  <a:pt x="567649" y="0"/>
                </a:lnTo>
                <a:lnTo>
                  <a:pt x="567649" y="567649"/>
                </a:lnTo>
                <a:lnTo>
                  <a:pt x="0" y="5676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9919202" y="2973148"/>
            <a:ext cx="482673" cy="482673"/>
          </a:xfrm>
          <a:custGeom>
            <a:avLst/>
            <a:gdLst/>
            <a:ahLst/>
            <a:cxnLst/>
            <a:rect r="r" b="b" t="t" l="l"/>
            <a:pathLst>
              <a:path h="482673" w="482673">
                <a:moveTo>
                  <a:pt x="0" y="0"/>
                </a:moveTo>
                <a:lnTo>
                  <a:pt x="482672" y="0"/>
                </a:lnTo>
                <a:lnTo>
                  <a:pt x="482672" y="482672"/>
                </a:lnTo>
                <a:lnTo>
                  <a:pt x="0" y="48267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6668001" y="2973148"/>
            <a:ext cx="428372" cy="482673"/>
          </a:xfrm>
          <a:custGeom>
            <a:avLst/>
            <a:gdLst/>
            <a:ahLst/>
            <a:cxnLst/>
            <a:rect r="r" b="b" t="t" l="l"/>
            <a:pathLst>
              <a:path h="482673" w="428372">
                <a:moveTo>
                  <a:pt x="0" y="0"/>
                </a:moveTo>
                <a:lnTo>
                  <a:pt x="428372" y="0"/>
                </a:lnTo>
                <a:lnTo>
                  <a:pt x="428372" y="482672"/>
                </a:lnTo>
                <a:lnTo>
                  <a:pt x="0" y="48267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6" id="46"/>
          <p:cNvGrpSpPr/>
          <p:nvPr/>
        </p:nvGrpSpPr>
        <p:grpSpPr>
          <a:xfrm rot="0">
            <a:off x="0" y="5454104"/>
            <a:ext cx="18288000" cy="4832896"/>
            <a:chOff x="0" y="0"/>
            <a:chExt cx="4816593" cy="1272861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4816592" cy="1272861"/>
            </a:xfrm>
            <a:custGeom>
              <a:avLst/>
              <a:gdLst/>
              <a:ahLst/>
              <a:cxnLst/>
              <a:rect r="r" b="b" t="t" l="l"/>
              <a:pathLst>
                <a:path h="12728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272861"/>
                  </a:lnTo>
                  <a:lnTo>
                    <a:pt x="0" y="1272861"/>
                  </a:lnTo>
                  <a:close/>
                </a:path>
              </a:pathLst>
            </a:custGeom>
            <a:solidFill>
              <a:srgbClr val="011153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57150"/>
              <a:ext cx="4816593" cy="13300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AutoShape 49" id="49"/>
          <p:cNvSpPr/>
          <p:nvPr/>
        </p:nvSpPr>
        <p:spPr>
          <a:xfrm>
            <a:off x="2803617" y="6972910"/>
            <a:ext cx="0" cy="923925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50" id="50"/>
          <p:cNvSpPr/>
          <p:nvPr/>
        </p:nvSpPr>
        <p:spPr>
          <a:xfrm>
            <a:off x="2822667" y="8356532"/>
            <a:ext cx="0" cy="923925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51" id="51"/>
          <p:cNvSpPr/>
          <p:nvPr/>
        </p:nvSpPr>
        <p:spPr>
          <a:xfrm>
            <a:off x="10746138" y="6972910"/>
            <a:ext cx="0" cy="923925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52" id="52"/>
          <p:cNvSpPr/>
          <p:nvPr/>
        </p:nvSpPr>
        <p:spPr>
          <a:xfrm>
            <a:off x="10765188" y="8356532"/>
            <a:ext cx="0" cy="923925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3" id="53"/>
          <p:cNvSpPr/>
          <p:nvPr/>
        </p:nvSpPr>
        <p:spPr>
          <a:xfrm flipH="false" flipV="false" rot="0">
            <a:off x="1781414" y="7048209"/>
            <a:ext cx="726928" cy="773328"/>
          </a:xfrm>
          <a:custGeom>
            <a:avLst/>
            <a:gdLst/>
            <a:ahLst/>
            <a:cxnLst/>
            <a:rect r="r" b="b" t="t" l="l"/>
            <a:pathLst>
              <a:path h="773328" w="726928">
                <a:moveTo>
                  <a:pt x="0" y="0"/>
                </a:moveTo>
                <a:lnTo>
                  <a:pt x="726928" y="0"/>
                </a:lnTo>
                <a:lnTo>
                  <a:pt x="726928" y="773327"/>
                </a:lnTo>
                <a:lnTo>
                  <a:pt x="0" y="77332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4" id="54"/>
          <p:cNvSpPr/>
          <p:nvPr/>
        </p:nvSpPr>
        <p:spPr>
          <a:xfrm flipH="false" flipV="false" rot="0">
            <a:off x="1781414" y="8487913"/>
            <a:ext cx="741753" cy="675923"/>
          </a:xfrm>
          <a:custGeom>
            <a:avLst/>
            <a:gdLst/>
            <a:ahLst/>
            <a:cxnLst/>
            <a:rect r="r" b="b" t="t" l="l"/>
            <a:pathLst>
              <a:path h="675923" w="741753">
                <a:moveTo>
                  <a:pt x="0" y="0"/>
                </a:moveTo>
                <a:lnTo>
                  <a:pt x="741753" y="0"/>
                </a:lnTo>
                <a:lnTo>
                  <a:pt x="741753" y="675923"/>
                </a:lnTo>
                <a:lnTo>
                  <a:pt x="0" y="67592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5" id="55"/>
          <p:cNvSpPr/>
          <p:nvPr/>
        </p:nvSpPr>
        <p:spPr>
          <a:xfrm flipH="false" flipV="false" rot="0">
            <a:off x="9671112" y="7083367"/>
            <a:ext cx="766224" cy="703011"/>
          </a:xfrm>
          <a:custGeom>
            <a:avLst/>
            <a:gdLst/>
            <a:ahLst/>
            <a:cxnLst/>
            <a:rect r="r" b="b" t="t" l="l"/>
            <a:pathLst>
              <a:path h="703011" w="766224">
                <a:moveTo>
                  <a:pt x="0" y="0"/>
                </a:moveTo>
                <a:lnTo>
                  <a:pt x="766224" y="0"/>
                </a:lnTo>
                <a:lnTo>
                  <a:pt x="766224" y="703011"/>
                </a:lnTo>
                <a:lnTo>
                  <a:pt x="0" y="70301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6" id="56"/>
          <p:cNvSpPr/>
          <p:nvPr/>
        </p:nvSpPr>
        <p:spPr>
          <a:xfrm flipH="false" flipV="false" rot="0">
            <a:off x="9671112" y="8410111"/>
            <a:ext cx="766224" cy="776907"/>
          </a:xfrm>
          <a:custGeom>
            <a:avLst/>
            <a:gdLst/>
            <a:ahLst/>
            <a:cxnLst/>
            <a:rect r="r" b="b" t="t" l="l"/>
            <a:pathLst>
              <a:path h="776907" w="766224">
                <a:moveTo>
                  <a:pt x="0" y="0"/>
                </a:moveTo>
                <a:lnTo>
                  <a:pt x="766224" y="0"/>
                </a:lnTo>
                <a:lnTo>
                  <a:pt x="766224" y="776906"/>
                </a:lnTo>
                <a:lnTo>
                  <a:pt x="0" y="776906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7" id="57"/>
          <p:cNvSpPr txBox="true"/>
          <p:nvPr/>
        </p:nvSpPr>
        <p:spPr>
          <a:xfrm rot="0">
            <a:off x="1196273" y="762497"/>
            <a:ext cx="16435200" cy="542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Risk Managemen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t: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b="true" sz="3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From Abstract to Actionable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1118441" y="1645733"/>
            <a:ext cx="15140663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Move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beyond static risk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registers. COMPLYment connects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risks to cont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rols, assets, and vulnerabilitie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 for a dynamic, living risk program.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7822160" y="2865836"/>
            <a:ext cx="1848952" cy="6401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20"/>
              </a:lnSpc>
              <a:spcBef>
                <a:spcPct val="0"/>
              </a:spcBef>
            </a:pP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Control Mapping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7822160" y="3600767"/>
            <a:ext cx="2878627" cy="954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Link risks to existing controls and </a:t>
            </a:r>
            <a:r>
              <a:rPr lang="en-US" sz="17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identify coverage gaps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357709" y="3600767"/>
            <a:ext cx="2853715" cy="1268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AI-assist</a:t>
            </a:r>
            <a:r>
              <a:rPr lang="en-US" sz="17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ed discovery plus manual input for comprehensive risk inventory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1357709" y="3100446"/>
            <a:ext cx="1856710" cy="325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20"/>
              </a:lnSpc>
              <a:spcBef>
                <a:spcPct val="0"/>
              </a:spcBef>
            </a:pP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Identification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4589935" y="3600767"/>
            <a:ext cx="2566741" cy="1268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Quantita</a:t>
            </a:r>
            <a:r>
              <a:rPr lang="en-US" sz="17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tive and qualita</a:t>
            </a:r>
            <a:r>
              <a:rPr lang="en-US" sz="17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tive</a:t>
            </a:r>
            <a:r>
              <a:rPr lang="en-US" sz="17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</a:t>
            </a:r>
            <a:r>
              <a:rPr lang="en-US" sz="17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</a:t>
            </a:r>
            <a:r>
              <a:rPr lang="en-US" sz="17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ring w</a:t>
            </a:r>
            <a:r>
              <a:rPr lang="en-US" sz="17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ith</a:t>
            </a:r>
            <a:r>
              <a:rPr lang="en-US" sz="17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customizable risk matrices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4589935" y="3100446"/>
            <a:ext cx="1564701" cy="325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20"/>
              </a:lnSpc>
              <a:spcBef>
                <a:spcPct val="0"/>
              </a:spcBef>
            </a:pP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Asses</a:t>
            </a: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sment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11054385" y="3600767"/>
            <a:ext cx="2566741" cy="1268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Track mitigation</a:t>
            </a:r>
            <a:r>
              <a:rPr lang="en-US" sz="17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actions with owners, deadlines, and progress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11054385" y="3100446"/>
            <a:ext cx="1856710" cy="325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20"/>
              </a:lnSpc>
              <a:spcBef>
                <a:spcPct val="0"/>
              </a:spcBef>
            </a:pP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Treatment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14286611" y="3600767"/>
            <a:ext cx="2566741" cy="1268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Continuous tracking with a</a:t>
            </a:r>
            <a:r>
              <a:rPr lang="en-US" sz="17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utomated a</a:t>
            </a:r>
            <a:r>
              <a:rPr lang="en-US" sz="17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</a:t>
            </a:r>
            <a:r>
              <a:rPr lang="en-US" sz="17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rts for changes in risk profile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1118441" y="5638769"/>
            <a:ext cx="4316184" cy="34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b="true" sz="2200" spc="2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Executive Risk Dashboard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1118411" y="6109431"/>
            <a:ext cx="12811752" cy="34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Leadership needs clarity, not complexity. Our e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xecu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tive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view provides: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3098892" y="7085242"/>
            <a:ext cx="5471728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Heat maps showing risk concentration by department or asse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type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3098892" y="8468863"/>
            <a:ext cx="3463832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Trend analysis tracking risk posture over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time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10958076" y="7251929"/>
            <a:ext cx="4650375" cy="34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Treatment effectiveness me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trics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10958076" y="8468863"/>
            <a:ext cx="3902635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Board-ready reporting with customizable templa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tes</a:t>
            </a:r>
          </a:p>
        </p:txBody>
      </p:sp>
      <p:sp>
        <p:nvSpPr>
          <p:cNvPr name="Freeform 75" id="75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-471" r="0" b="-471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9627" y="792447"/>
            <a:ext cx="114163" cy="568712"/>
            <a:chOff x="0" y="0"/>
            <a:chExt cx="30068" cy="1497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196273" y="762497"/>
            <a:ext cx="16435200" cy="542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Vulnerabili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ty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&amp; As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 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ell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5928528"/>
            <a:ext cx="18288000" cy="4358472"/>
            <a:chOff x="0" y="0"/>
            <a:chExt cx="4816593" cy="114791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1147910"/>
            </a:xfrm>
            <a:custGeom>
              <a:avLst/>
              <a:gdLst/>
              <a:ahLst/>
              <a:cxnLst/>
              <a:rect r="r" b="b" t="t" l="l"/>
              <a:pathLst>
                <a:path h="1147910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147910"/>
                  </a:lnTo>
                  <a:lnTo>
                    <a:pt x="0" y="1147910"/>
                  </a:lnTo>
                  <a:close/>
                </a:path>
              </a:pathLst>
            </a:custGeom>
            <a:solidFill>
              <a:srgbClr val="011153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4816593" cy="1205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18441" y="1579058"/>
            <a:ext cx="15140663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Bridge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the gap b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etween security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operations and comp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liance. See exactly how technical vulnerabilitie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 impact your compliance posture and organizational risk.</a:t>
            </a:r>
          </a:p>
        </p:txBody>
      </p:sp>
      <p:sp>
        <p:nvSpPr>
          <p:cNvPr name="AutoShape 11" id="11"/>
          <p:cNvSpPr/>
          <p:nvPr/>
        </p:nvSpPr>
        <p:spPr>
          <a:xfrm>
            <a:off x="2289257" y="2944749"/>
            <a:ext cx="13894450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2" id="12"/>
          <p:cNvGrpSpPr/>
          <p:nvPr/>
        </p:nvGrpSpPr>
        <p:grpSpPr>
          <a:xfrm rot="0">
            <a:off x="2146450" y="2801942"/>
            <a:ext cx="285615" cy="285615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17222" lIns="17222" bIns="17222" rIns="17222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732884" y="3274393"/>
            <a:ext cx="3112747" cy="176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Asset</a:t>
            </a:r>
            <a:r>
              <a:rPr lang="en-US" b="true" sz="199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Inventory</a:t>
            </a:r>
          </a:p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Comprehensive catalog with criticality ratings, ownership, and dependency mapping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5783690" y="2801942"/>
            <a:ext cx="285615" cy="285615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17222" lIns="17222" bIns="17222" rIns="17222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525422" y="2801942"/>
            <a:ext cx="285615" cy="285615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17222" lIns="17222" bIns="17222" rIns="17222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8007364" y="3274393"/>
            <a:ext cx="3321731" cy="176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Owners</a:t>
            </a:r>
            <a:r>
              <a:rPr lang="en-US" b="true" sz="199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hip Assignment</a:t>
            </a:r>
          </a:p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Automatically assign vulnerabilities to asset owners for faster remediation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12927889" y="2801942"/>
            <a:ext cx="285615" cy="285615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17222" lIns="17222" bIns="17222" rIns="17222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11848485" y="3274393"/>
            <a:ext cx="2444424" cy="176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Risk Cor</a:t>
            </a:r>
            <a:r>
              <a:rPr lang="en-US" b="true" sz="199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relation</a:t>
            </a:r>
          </a:p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Link technical vulnerabilities to business risks in your risk register</a:t>
            </a:r>
          </a:p>
        </p:txBody>
      </p:sp>
      <p:grpSp>
        <p:nvGrpSpPr>
          <p:cNvPr name="Group 27" id="27"/>
          <p:cNvGrpSpPr/>
          <p:nvPr/>
        </p:nvGrpSpPr>
        <p:grpSpPr>
          <a:xfrm rot="0">
            <a:off x="16040900" y="2801942"/>
            <a:ext cx="285615" cy="285615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name="TextBox 29" id="2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17222" lIns="17222" bIns="17222" rIns="17222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14812299" y="3274393"/>
            <a:ext cx="2742818" cy="176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Complia</a:t>
            </a:r>
            <a:r>
              <a:rPr lang="en-US" b="true" sz="199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nce Impact</a:t>
            </a:r>
          </a:p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Understand which open vulnerabilities affect specific compliance controls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4365021" y="3274393"/>
            <a:ext cx="3122954" cy="176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Vulnerability</a:t>
            </a:r>
            <a:r>
              <a:rPr lang="en-US" b="true" sz="199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Ingestion</a:t>
            </a:r>
          </a:p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Native integrations with Qualys, Nessus, Tenable, and other scanning tools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2481038" y="6357219"/>
            <a:ext cx="1038871" cy="717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b="true" sz="3999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78%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527917" y="7477578"/>
            <a:ext cx="2945112" cy="3752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b="true" sz="21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Fast</a:t>
            </a:r>
            <a:r>
              <a:rPr lang="en-US" b="true" sz="21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er Remediation</a:t>
            </a:r>
          </a:p>
        </p:txBody>
      </p:sp>
      <p:sp>
        <p:nvSpPr>
          <p:cNvPr name="AutoShape 34" id="34"/>
          <p:cNvSpPr/>
          <p:nvPr/>
        </p:nvSpPr>
        <p:spPr>
          <a:xfrm>
            <a:off x="1375144" y="7303304"/>
            <a:ext cx="3250657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TextBox 35" id="35"/>
          <p:cNvSpPr txBox="true"/>
          <p:nvPr/>
        </p:nvSpPr>
        <p:spPr>
          <a:xfrm rot="0">
            <a:off x="1237852" y="7900488"/>
            <a:ext cx="3525241" cy="7466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When security teams s</a:t>
            </a: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ee compliance impact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8177519" y="6357153"/>
            <a:ext cx="1276273" cy="717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b="true" sz="3999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40%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266713" y="7477578"/>
            <a:ext cx="3097885" cy="3752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b="true" sz="21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R</a:t>
            </a:r>
            <a:r>
              <a:rPr lang="en-US" b="true" sz="21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eduction</a:t>
            </a:r>
          </a:p>
        </p:txBody>
      </p:sp>
      <p:sp>
        <p:nvSpPr>
          <p:cNvPr name="AutoShape 38" id="38"/>
          <p:cNvSpPr/>
          <p:nvPr/>
        </p:nvSpPr>
        <p:spPr>
          <a:xfrm>
            <a:off x="7190327" y="7303304"/>
            <a:ext cx="3250657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TextBox 39" id="39"/>
          <p:cNvSpPr txBox="true"/>
          <p:nvPr/>
        </p:nvSpPr>
        <p:spPr>
          <a:xfrm rot="0">
            <a:off x="6759003" y="7900488"/>
            <a:ext cx="4113306" cy="7466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 high-severity vulnerabilities within 6 months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3779023" y="6357219"/>
            <a:ext cx="1276273" cy="717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b="true" sz="3999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100%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2868218" y="7477578"/>
            <a:ext cx="3097885" cy="3752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b="true" sz="21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Visibil</a:t>
            </a:r>
            <a:r>
              <a:rPr lang="en-US" b="true" sz="21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ity</a:t>
            </a:r>
          </a:p>
        </p:txBody>
      </p:sp>
      <p:sp>
        <p:nvSpPr>
          <p:cNvPr name="AutoShape 42" id="42"/>
          <p:cNvSpPr/>
          <p:nvPr/>
        </p:nvSpPr>
        <p:spPr>
          <a:xfrm>
            <a:off x="12791831" y="7303304"/>
            <a:ext cx="3250657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TextBox 43" id="43"/>
          <p:cNvSpPr txBox="true"/>
          <p:nvPr/>
        </p:nvSpPr>
        <p:spPr>
          <a:xfrm rot="0">
            <a:off x="12507806" y="7900488"/>
            <a:ext cx="3818709" cy="7466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Into asset-level compl</a:t>
            </a: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iance and security posture</a:t>
            </a:r>
          </a:p>
        </p:txBody>
      </p:sp>
      <p:sp>
        <p:nvSpPr>
          <p:cNvPr name="Freeform 44" id="44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1" r="0" b="-471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9627" y="792447"/>
            <a:ext cx="114163" cy="568712"/>
            <a:chOff x="0" y="0"/>
            <a:chExt cx="30068" cy="1497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1" r="0" b="-471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96273" y="762497"/>
            <a:ext cx="8329149" cy="542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Polic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&amp; Gov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erna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 That Works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0" y="5928528"/>
            <a:ext cx="18288000" cy="4358472"/>
            <a:chOff x="0" y="0"/>
            <a:chExt cx="4816593" cy="11479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1147910"/>
            </a:xfrm>
            <a:custGeom>
              <a:avLst/>
              <a:gdLst/>
              <a:ahLst/>
              <a:cxnLst/>
              <a:rect r="r" b="b" t="t" l="l"/>
              <a:pathLst>
                <a:path h="1147910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147910"/>
                  </a:lnTo>
                  <a:lnTo>
                    <a:pt x="0" y="1147910"/>
                  </a:lnTo>
                  <a:close/>
                </a:path>
              </a:pathLst>
            </a:custGeom>
            <a:solidFill>
              <a:srgbClr val="011153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4816593" cy="1205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18441" y="1493333"/>
            <a:ext cx="15712169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Transform policy management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from a docum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 grav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eyard into a 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living governance framework that drive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 behavior and ensures accountability.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18441" y="2454532"/>
            <a:ext cx="6247828" cy="34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Complet</a:t>
            </a: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 Policy Lifecycle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118411" y="3029969"/>
            <a:ext cx="3122278" cy="2704530"/>
            <a:chOff x="0" y="0"/>
            <a:chExt cx="718692" cy="62253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18692" cy="622534"/>
            </a:xfrm>
            <a:custGeom>
              <a:avLst/>
              <a:gdLst/>
              <a:ahLst/>
              <a:cxnLst/>
              <a:rect r="r" b="b" t="t" l="l"/>
              <a:pathLst>
                <a:path h="622534" w="718692">
                  <a:moveTo>
                    <a:pt x="47112" y="0"/>
                  </a:moveTo>
                  <a:lnTo>
                    <a:pt x="671580" y="0"/>
                  </a:lnTo>
                  <a:cubicBezTo>
                    <a:pt x="697600" y="0"/>
                    <a:pt x="718692" y="21093"/>
                    <a:pt x="718692" y="47112"/>
                  </a:cubicBezTo>
                  <a:lnTo>
                    <a:pt x="718692" y="575423"/>
                  </a:lnTo>
                  <a:cubicBezTo>
                    <a:pt x="718692" y="587917"/>
                    <a:pt x="713729" y="599900"/>
                    <a:pt x="704894" y="608736"/>
                  </a:cubicBezTo>
                  <a:cubicBezTo>
                    <a:pt x="696058" y="617571"/>
                    <a:pt x="684075" y="622534"/>
                    <a:pt x="671580" y="622534"/>
                  </a:cubicBezTo>
                  <a:lnTo>
                    <a:pt x="47112" y="622534"/>
                  </a:lnTo>
                  <a:cubicBezTo>
                    <a:pt x="34617" y="622534"/>
                    <a:pt x="22634" y="617571"/>
                    <a:pt x="13799" y="608736"/>
                  </a:cubicBezTo>
                  <a:cubicBezTo>
                    <a:pt x="4964" y="599900"/>
                    <a:pt x="0" y="587917"/>
                    <a:pt x="0" y="575423"/>
                  </a:cubicBezTo>
                  <a:lnTo>
                    <a:pt x="0" y="47112"/>
                  </a:lnTo>
                  <a:cubicBezTo>
                    <a:pt x="0" y="34617"/>
                    <a:pt x="4964" y="22634"/>
                    <a:pt x="13799" y="13799"/>
                  </a:cubicBezTo>
                  <a:cubicBezTo>
                    <a:pt x="22634" y="4964"/>
                    <a:pt x="34617" y="0"/>
                    <a:pt x="47112" y="0"/>
                  </a:cubicBezTo>
                  <a:close/>
                </a:path>
              </a:pathLst>
            </a:custGeom>
            <a:solidFill>
              <a:srgbClr val="EEEEEE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718692" cy="6796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225055" y="3461103"/>
            <a:ext cx="2908989" cy="1776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62"/>
              </a:lnSpc>
            </a:pPr>
            <a:r>
              <a:rPr lang="en-US" b="true" sz="2100" spc="2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</a:t>
            </a:r>
            <a:r>
              <a:rPr lang="en-US" b="true" sz="2100" spc="2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reation</a:t>
            </a:r>
          </a:p>
          <a:p>
            <a:pPr algn="ctr">
              <a:lnSpc>
                <a:spcPts val="1134"/>
              </a:lnSpc>
            </a:pPr>
          </a:p>
          <a:p>
            <a:pPr algn="ctr">
              <a:lnSpc>
                <a:spcPts val="2562"/>
              </a:lnSpc>
            </a:pPr>
            <a:r>
              <a:rPr lang="en-US" sz="2100" spc="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100+ templates covering security, privacy, HR, and operational policies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4350636" y="3029969"/>
            <a:ext cx="3122278" cy="2704530"/>
            <a:chOff x="0" y="0"/>
            <a:chExt cx="718692" cy="62253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18692" cy="622534"/>
            </a:xfrm>
            <a:custGeom>
              <a:avLst/>
              <a:gdLst/>
              <a:ahLst/>
              <a:cxnLst/>
              <a:rect r="r" b="b" t="t" l="l"/>
              <a:pathLst>
                <a:path h="622534" w="718692">
                  <a:moveTo>
                    <a:pt x="47112" y="0"/>
                  </a:moveTo>
                  <a:lnTo>
                    <a:pt x="671580" y="0"/>
                  </a:lnTo>
                  <a:cubicBezTo>
                    <a:pt x="697600" y="0"/>
                    <a:pt x="718692" y="21093"/>
                    <a:pt x="718692" y="47112"/>
                  </a:cubicBezTo>
                  <a:lnTo>
                    <a:pt x="718692" y="575423"/>
                  </a:lnTo>
                  <a:cubicBezTo>
                    <a:pt x="718692" y="587917"/>
                    <a:pt x="713729" y="599900"/>
                    <a:pt x="704894" y="608736"/>
                  </a:cubicBezTo>
                  <a:cubicBezTo>
                    <a:pt x="696058" y="617571"/>
                    <a:pt x="684075" y="622534"/>
                    <a:pt x="671580" y="622534"/>
                  </a:cubicBezTo>
                  <a:lnTo>
                    <a:pt x="47112" y="622534"/>
                  </a:lnTo>
                  <a:cubicBezTo>
                    <a:pt x="34617" y="622534"/>
                    <a:pt x="22634" y="617571"/>
                    <a:pt x="13799" y="608736"/>
                  </a:cubicBezTo>
                  <a:cubicBezTo>
                    <a:pt x="4964" y="599900"/>
                    <a:pt x="0" y="587917"/>
                    <a:pt x="0" y="575423"/>
                  </a:cubicBezTo>
                  <a:lnTo>
                    <a:pt x="0" y="47112"/>
                  </a:lnTo>
                  <a:cubicBezTo>
                    <a:pt x="0" y="34617"/>
                    <a:pt x="4964" y="22634"/>
                    <a:pt x="13799" y="13799"/>
                  </a:cubicBezTo>
                  <a:cubicBezTo>
                    <a:pt x="22634" y="4964"/>
                    <a:pt x="34617" y="0"/>
                    <a:pt x="47112" y="0"/>
                  </a:cubicBezTo>
                  <a:close/>
                </a:path>
              </a:pathLst>
            </a:custGeom>
            <a:solidFill>
              <a:srgbClr val="EEEEEE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718692" cy="6796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7582861" y="3029969"/>
            <a:ext cx="3122278" cy="2704530"/>
            <a:chOff x="0" y="0"/>
            <a:chExt cx="718692" cy="62253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18692" cy="622534"/>
            </a:xfrm>
            <a:custGeom>
              <a:avLst/>
              <a:gdLst/>
              <a:ahLst/>
              <a:cxnLst/>
              <a:rect r="r" b="b" t="t" l="l"/>
              <a:pathLst>
                <a:path h="622534" w="718692">
                  <a:moveTo>
                    <a:pt x="47112" y="0"/>
                  </a:moveTo>
                  <a:lnTo>
                    <a:pt x="671580" y="0"/>
                  </a:lnTo>
                  <a:cubicBezTo>
                    <a:pt x="697600" y="0"/>
                    <a:pt x="718692" y="21093"/>
                    <a:pt x="718692" y="47112"/>
                  </a:cubicBezTo>
                  <a:lnTo>
                    <a:pt x="718692" y="575423"/>
                  </a:lnTo>
                  <a:cubicBezTo>
                    <a:pt x="718692" y="587917"/>
                    <a:pt x="713729" y="599900"/>
                    <a:pt x="704894" y="608736"/>
                  </a:cubicBezTo>
                  <a:cubicBezTo>
                    <a:pt x="696058" y="617571"/>
                    <a:pt x="684075" y="622534"/>
                    <a:pt x="671580" y="622534"/>
                  </a:cubicBezTo>
                  <a:lnTo>
                    <a:pt x="47112" y="622534"/>
                  </a:lnTo>
                  <a:cubicBezTo>
                    <a:pt x="34617" y="622534"/>
                    <a:pt x="22634" y="617571"/>
                    <a:pt x="13799" y="608736"/>
                  </a:cubicBezTo>
                  <a:cubicBezTo>
                    <a:pt x="4964" y="599900"/>
                    <a:pt x="0" y="587917"/>
                    <a:pt x="0" y="575423"/>
                  </a:cubicBezTo>
                  <a:lnTo>
                    <a:pt x="0" y="47112"/>
                  </a:lnTo>
                  <a:cubicBezTo>
                    <a:pt x="0" y="34617"/>
                    <a:pt x="4964" y="22634"/>
                    <a:pt x="13799" y="13799"/>
                  </a:cubicBezTo>
                  <a:cubicBezTo>
                    <a:pt x="22634" y="4964"/>
                    <a:pt x="34617" y="0"/>
                    <a:pt x="47112" y="0"/>
                  </a:cubicBezTo>
                  <a:close/>
                </a:path>
              </a:pathLst>
            </a:custGeom>
            <a:solidFill>
              <a:srgbClr val="EEEEEE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718692" cy="6796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815087" y="3029969"/>
            <a:ext cx="3122278" cy="2704530"/>
            <a:chOff x="0" y="0"/>
            <a:chExt cx="718692" cy="622534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718692" cy="622534"/>
            </a:xfrm>
            <a:custGeom>
              <a:avLst/>
              <a:gdLst/>
              <a:ahLst/>
              <a:cxnLst/>
              <a:rect r="r" b="b" t="t" l="l"/>
              <a:pathLst>
                <a:path h="622534" w="718692">
                  <a:moveTo>
                    <a:pt x="47112" y="0"/>
                  </a:moveTo>
                  <a:lnTo>
                    <a:pt x="671580" y="0"/>
                  </a:lnTo>
                  <a:cubicBezTo>
                    <a:pt x="697600" y="0"/>
                    <a:pt x="718692" y="21093"/>
                    <a:pt x="718692" y="47112"/>
                  </a:cubicBezTo>
                  <a:lnTo>
                    <a:pt x="718692" y="575423"/>
                  </a:lnTo>
                  <a:cubicBezTo>
                    <a:pt x="718692" y="587917"/>
                    <a:pt x="713729" y="599900"/>
                    <a:pt x="704894" y="608736"/>
                  </a:cubicBezTo>
                  <a:cubicBezTo>
                    <a:pt x="696058" y="617571"/>
                    <a:pt x="684075" y="622534"/>
                    <a:pt x="671580" y="622534"/>
                  </a:cubicBezTo>
                  <a:lnTo>
                    <a:pt x="47112" y="622534"/>
                  </a:lnTo>
                  <a:cubicBezTo>
                    <a:pt x="34617" y="622534"/>
                    <a:pt x="22634" y="617571"/>
                    <a:pt x="13799" y="608736"/>
                  </a:cubicBezTo>
                  <a:cubicBezTo>
                    <a:pt x="4964" y="599900"/>
                    <a:pt x="0" y="587917"/>
                    <a:pt x="0" y="575423"/>
                  </a:cubicBezTo>
                  <a:lnTo>
                    <a:pt x="0" y="47112"/>
                  </a:lnTo>
                  <a:cubicBezTo>
                    <a:pt x="0" y="34617"/>
                    <a:pt x="4964" y="22634"/>
                    <a:pt x="13799" y="13799"/>
                  </a:cubicBezTo>
                  <a:cubicBezTo>
                    <a:pt x="22634" y="4964"/>
                    <a:pt x="34617" y="0"/>
                    <a:pt x="47112" y="0"/>
                  </a:cubicBezTo>
                  <a:close/>
                </a:path>
              </a:pathLst>
            </a:custGeom>
            <a:solidFill>
              <a:srgbClr val="EEEEEE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57150"/>
              <a:ext cx="718692" cy="6796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4047312" y="3029969"/>
            <a:ext cx="3122278" cy="2704530"/>
            <a:chOff x="0" y="0"/>
            <a:chExt cx="718692" cy="622534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718692" cy="622534"/>
            </a:xfrm>
            <a:custGeom>
              <a:avLst/>
              <a:gdLst/>
              <a:ahLst/>
              <a:cxnLst/>
              <a:rect r="r" b="b" t="t" l="l"/>
              <a:pathLst>
                <a:path h="622534" w="718692">
                  <a:moveTo>
                    <a:pt x="47112" y="0"/>
                  </a:moveTo>
                  <a:lnTo>
                    <a:pt x="671580" y="0"/>
                  </a:lnTo>
                  <a:cubicBezTo>
                    <a:pt x="697600" y="0"/>
                    <a:pt x="718692" y="21093"/>
                    <a:pt x="718692" y="47112"/>
                  </a:cubicBezTo>
                  <a:lnTo>
                    <a:pt x="718692" y="575423"/>
                  </a:lnTo>
                  <a:cubicBezTo>
                    <a:pt x="718692" y="587917"/>
                    <a:pt x="713729" y="599900"/>
                    <a:pt x="704894" y="608736"/>
                  </a:cubicBezTo>
                  <a:cubicBezTo>
                    <a:pt x="696058" y="617571"/>
                    <a:pt x="684075" y="622534"/>
                    <a:pt x="671580" y="622534"/>
                  </a:cubicBezTo>
                  <a:lnTo>
                    <a:pt x="47112" y="622534"/>
                  </a:lnTo>
                  <a:cubicBezTo>
                    <a:pt x="34617" y="622534"/>
                    <a:pt x="22634" y="617571"/>
                    <a:pt x="13799" y="608736"/>
                  </a:cubicBezTo>
                  <a:cubicBezTo>
                    <a:pt x="4964" y="599900"/>
                    <a:pt x="0" y="587917"/>
                    <a:pt x="0" y="575423"/>
                  </a:cubicBezTo>
                  <a:lnTo>
                    <a:pt x="0" y="47112"/>
                  </a:lnTo>
                  <a:cubicBezTo>
                    <a:pt x="0" y="34617"/>
                    <a:pt x="4964" y="22634"/>
                    <a:pt x="13799" y="13799"/>
                  </a:cubicBezTo>
                  <a:cubicBezTo>
                    <a:pt x="22634" y="4964"/>
                    <a:pt x="34617" y="0"/>
                    <a:pt x="47112" y="0"/>
                  </a:cubicBezTo>
                  <a:close/>
                </a:path>
              </a:pathLst>
            </a:custGeom>
            <a:solidFill>
              <a:srgbClr val="EEEEEE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718692" cy="6796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4457280" y="3411021"/>
            <a:ext cx="2908989" cy="1819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7"/>
              </a:lnSpc>
            </a:pPr>
            <a:r>
              <a:rPr lang="en-US" b="true" sz="2100" spc="2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</a:t>
            </a:r>
            <a:r>
              <a:rPr lang="en-US" b="true" sz="2100" spc="2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pproval Workflow</a:t>
            </a:r>
          </a:p>
          <a:p>
            <a:pPr algn="ctr">
              <a:lnSpc>
                <a:spcPts val="1134"/>
              </a:lnSpc>
            </a:pPr>
          </a:p>
          <a:p>
            <a:pPr algn="ctr">
              <a:lnSpc>
                <a:spcPts val="2667"/>
              </a:lnSpc>
            </a:pPr>
            <a:r>
              <a:rPr lang="en-US" sz="2100" spc="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Multi-level review process with configurable stakeholder routing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689506" y="3411021"/>
            <a:ext cx="2908989" cy="1819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7"/>
              </a:lnSpc>
            </a:pPr>
            <a:r>
              <a:rPr lang="en-US" b="true" sz="2100" spc="2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</a:t>
            </a:r>
            <a:r>
              <a:rPr lang="en-US" b="true" sz="2100" spc="2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rsion Control</a:t>
            </a:r>
          </a:p>
          <a:p>
            <a:pPr algn="ctr">
              <a:lnSpc>
                <a:spcPts val="1134"/>
              </a:lnSpc>
            </a:pPr>
          </a:p>
          <a:p>
            <a:pPr algn="ctr">
              <a:lnSpc>
                <a:spcPts val="2667"/>
              </a:lnSpc>
            </a:pPr>
            <a:r>
              <a:rPr lang="en-US" sz="2100" spc="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</a:t>
            </a:r>
            <a:r>
              <a:rPr lang="en-US" sz="2100" spc="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lete audit trail of policy changes with before/after comparison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0921731" y="3234825"/>
            <a:ext cx="2908989" cy="2153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7"/>
              </a:lnSpc>
            </a:pPr>
            <a:r>
              <a:rPr lang="en-US" b="true" sz="2100" spc="2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Compl</a:t>
            </a:r>
            <a:r>
              <a:rPr lang="en-US" b="true" sz="2100" spc="2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iance Mapping</a:t>
            </a:r>
          </a:p>
          <a:p>
            <a:pPr algn="ctr">
              <a:lnSpc>
                <a:spcPts val="1134"/>
              </a:lnSpc>
            </a:pPr>
          </a:p>
          <a:p>
            <a:pPr algn="ctr">
              <a:lnSpc>
                <a:spcPts val="2667"/>
              </a:lnSpc>
            </a:pPr>
            <a:r>
              <a:rPr lang="en-US" sz="2100" spc="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Conn</a:t>
            </a:r>
            <a:r>
              <a:rPr lang="en-US" sz="2100" spc="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ect policies to specific controls and regulatory requirements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4153956" y="3234645"/>
            <a:ext cx="2908989" cy="2153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7"/>
              </a:lnSpc>
            </a:pPr>
            <a:r>
              <a:rPr lang="en-US" b="true" sz="2100" spc="2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Acknowl</a:t>
            </a:r>
            <a:r>
              <a:rPr lang="en-US" b="true" sz="2100" spc="2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edgment</a:t>
            </a:r>
          </a:p>
          <a:p>
            <a:pPr algn="ctr">
              <a:lnSpc>
                <a:spcPts val="1134"/>
              </a:lnSpc>
            </a:pPr>
          </a:p>
          <a:p>
            <a:pPr algn="ctr">
              <a:lnSpc>
                <a:spcPts val="2667"/>
              </a:lnSpc>
            </a:pPr>
            <a:r>
              <a:rPr lang="en-US" sz="2100" spc="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Digi</a:t>
            </a:r>
            <a:r>
              <a:rPr lang="en-US" sz="2100" spc="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tal acceptance tracking with automated distribution and reminders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961603" y="6077466"/>
            <a:ext cx="1299340" cy="717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b="true" sz="3999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100%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138716" y="7197825"/>
            <a:ext cx="2945112" cy="3752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b="true" sz="21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</a:t>
            </a:r>
            <a:r>
              <a:rPr lang="en-US" b="true" sz="21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re-Built Policies</a:t>
            </a:r>
          </a:p>
        </p:txBody>
      </p:sp>
      <p:sp>
        <p:nvSpPr>
          <p:cNvPr name="AutoShape 35" id="35"/>
          <p:cNvSpPr/>
          <p:nvPr/>
        </p:nvSpPr>
        <p:spPr>
          <a:xfrm>
            <a:off x="2985944" y="7023550"/>
            <a:ext cx="3250657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TextBox 36" id="36"/>
          <p:cNvSpPr txBox="true"/>
          <p:nvPr/>
        </p:nvSpPr>
        <p:spPr>
          <a:xfrm rot="0">
            <a:off x="2549775" y="7620735"/>
            <a:ext cx="4122995" cy="7466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Industry-standard t</a:t>
            </a: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emplates ready to customize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8938514" y="6077400"/>
            <a:ext cx="1276273" cy="717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b="true" sz="3999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60%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8027709" y="7197825"/>
            <a:ext cx="3097885" cy="3752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b="true" sz="21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Time Sav</a:t>
            </a:r>
            <a:r>
              <a:rPr lang="en-US" b="true" sz="21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ed</a:t>
            </a:r>
          </a:p>
        </p:txBody>
      </p:sp>
      <p:sp>
        <p:nvSpPr>
          <p:cNvPr name="AutoShape 39" id="39"/>
          <p:cNvSpPr/>
          <p:nvPr/>
        </p:nvSpPr>
        <p:spPr>
          <a:xfrm>
            <a:off x="7951322" y="7023550"/>
            <a:ext cx="3250657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TextBox 40" id="40"/>
          <p:cNvSpPr txBox="true"/>
          <p:nvPr/>
        </p:nvSpPr>
        <p:spPr>
          <a:xfrm rot="0">
            <a:off x="7519998" y="7620735"/>
            <a:ext cx="4113306" cy="7466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 policy creation and approval cycles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3953578" y="6077466"/>
            <a:ext cx="1276273" cy="717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b="true" sz="3999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85%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3042773" y="7197825"/>
            <a:ext cx="3097885" cy="3752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b="true" sz="21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Acknowledgmen</a:t>
            </a:r>
            <a:r>
              <a:rPr lang="en-US" b="true" sz="21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 Rate</a:t>
            </a:r>
          </a:p>
        </p:txBody>
      </p:sp>
      <p:sp>
        <p:nvSpPr>
          <p:cNvPr name="AutoShape 43" id="43"/>
          <p:cNvSpPr/>
          <p:nvPr/>
        </p:nvSpPr>
        <p:spPr>
          <a:xfrm>
            <a:off x="12966386" y="7023550"/>
            <a:ext cx="3250657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TextBox 44" id="44"/>
          <p:cNvSpPr txBox="true"/>
          <p:nvPr/>
        </p:nvSpPr>
        <p:spPr>
          <a:xfrm rot="0">
            <a:off x="12682360" y="7620735"/>
            <a:ext cx="3818709" cy="7466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Automated rem</a:t>
            </a: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inders ensure policy acceptance</a:t>
            </a:r>
          </a:p>
        </p:txBody>
      </p:sp>
      <p:grpSp>
        <p:nvGrpSpPr>
          <p:cNvPr name="Group 45" id="45"/>
          <p:cNvGrpSpPr/>
          <p:nvPr/>
        </p:nvGrpSpPr>
        <p:grpSpPr>
          <a:xfrm rot="0">
            <a:off x="1196273" y="8824562"/>
            <a:ext cx="16063027" cy="604454"/>
            <a:chOff x="0" y="0"/>
            <a:chExt cx="21417370" cy="805938"/>
          </a:xfrm>
        </p:grpSpPr>
        <p:sp>
          <p:nvSpPr>
            <p:cNvPr name="TextBox 46" id="46"/>
            <p:cNvSpPr txBox="true"/>
            <p:nvPr/>
          </p:nvSpPr>
          <p:spPr>
            <a:xfrm rot="0">
              <a:off x="605088" y="-28575"/>
              <a:ext cx="20812282" cy="8345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40"/>
                </a:lnSpc>
              </a:pPr>
              <a:r>
                <a:rPr lang="en-US" sz="2000" spc="20" b="true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Governance in action: </a:t>
              </a:r>
              <a:r>
                <a:rPr lang="en-US" sz="2000" spc="2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Policies aren't just documents—they're mapped to controls, linked to training, and tracked for effectiveness through the platform.</a:t>
              </a:r>
            </a:p>
          </p:txBody>
        </p:sp>
        <p:grpSp>
          <p:nvGrpSpPr>
            <p:cNvPr name="Group 47" id="47"/>
            <p:cNvGrpSpPr/>
            <p:nvPr/>
          </p:nvGrpSpPr>
          <p:grpSpPr>
            <a:xfrm rot="0">
              <a:off x="0" y="0"/>
              <a:ext cx="380103" cy="380103"/>
              <a:chOff x="0" y="0"/>
              <a:chExt cx="75082" cy="75082"/>
            </a:xfrm>
          </p:grpSpPr>
          <p:sp>
            <p:nvSpPr>
              <p:cNvPr name="Freeform 48" id="48"/>
              <p:cNvSpPr/>
              <p:nvPr/>
            </p:nvSpPr>
            <p:spPr>
              <a:xfrm flipH="false" flipV="false" rot="0">
                <a:off x="0" y="0"/>
                <a:ext cx="75082" cy="75082"/>
              </a:xfrm>
              <a:custGeom>
                <a:avLst/>
                <a:gdLst/>
                <a:ahLst/>
                <a:cxnLst/>
                <a:rect r="r" b="b" t="t" l="l"/>
                <a:pathLst>
                  <a:path h="75082" w="75082">
                    <a:moveTo>
                      <a:pt x="0" y="0"/>
                    </a:moveTo>
                    <a:lnTo>
                      <a:pt x="75082" y="0"/>
                    </a:lnTo>
                    <a:lnTo>
                      <a:pt x="75082" y="75082"/>
                    </a:lnTo>
                    <a:lnTo>
                      <a:pt x="0" y="75082"/>
                    </a:lnTo>
                    <a:close/>
                  </a:path>
                </a:pathLst>
              </a:custGeom>
              <a:solidFill>
                <a:srgbClr val="011153"/>
              </a:solidFill>
              <a:ln w="38100" cap="sq">
                <a:gradFill>
                  <a:gsLst>
                    <a:gs pos="0">
                      <a:srgbClr val="F48B20">
                        <a:alpha val="100000"/>
                      </a:srgbClr>
                    </a:gs>
                    <a:gs pos="100000">
                      <a:srgbClr val="EE4633">
                        <a:alpha val="100000"/>
                      </a:srgbClr>
                    </a:gs>
                  </a:gsLst>
                  <a:lin ang="0"/>
                </a:gradFill>
                <a:prstDash val="solid"/>
                <a:miter/>
              </a:ln>
            </p:spPr>
          </p:sp>
          <p:sp>
            <p:nvSpPr>
              <p:cNvPr name="TextBox 49" id="49"/>
              <p:cNvSpPr txBox="true"/>
              <p:nvPr/>
            </p:nvSpPr>
            <p:spPr>
              <a:xfrm>
                <a:off x="0" y="-57150"/>
                <a:ext cx="75082" cy="1322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9627" y="1316243"/>
            <a:ext cx="114163" cy="568712"/>
            <a:chOff x="0" y="0"/>
            <a:chExt cx="30068" cy="1497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1" r="0" b="-471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28700" y="2298223"/>
            <a:ext cx="7255424" cy="2615756"/>
            <a:chOff x="0" y="0"/>
            <a:chExt cx="1910893" cy="68892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10893" cy="688923"/>
            </a:xfrm>
            <a:custGeom>
              <a:avLst/>
              <a:gdLst/>
              <a:ahLst/>
              <a:cxnLst/>
              <a:rect r="r" b="b" t="t" l="l"/>
              <a:pathLst>
                <a:path h="688923" w="1910893">
                  <a:moveTo>
                    <a:pt x="25609" y="0"/>
                  </a:moveTo>
                  <a:lnTo>
                    <a:pt x="1885284" y="0"/>
                  </a:lnTo>
                  <a:cubicBezTo>
                    <a:pt x="1899428" y="0"/>
                    <a:pt x="1910893" y="11466"/>
                    <a:pt x="1910893" y="25609"/>
                  </a:cubicBezTo>
                  <a:lnTo>
                    <a:pt x="1910893" y="663314"/>
                  </a:lnTo>
                  <a:cubicBezTo>
                    <a:pt x="1910893" y="677458"/>
                    <a:pt x="1899428" y="688923"/>
                    <a:pt x="1885284" y="688923"/>
                  </a:cubicBezTo>
                  <a:lnTo>
                    <a:pt x="25609" y="688923"/>
                  </a:lnTo>
                  <a:cubicBezTo>
                    <a:pt x="11466" y="688923"/>
                    <a:pt x="0" y="677458"/>
                    <a:pt x="0" y="663314"/>
                  </a:cubicBezTo>
                  <a:lnTo>
                    <a:pt x="0" y="25609"/>
                  </a:lnTo>
                  <a:cubicBezTo>
                    <a:pt x="0" y="11466"/>
                    <a:pt x="11466" y="0"/>
                    <a:pt x="25609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04775"/>
              <a:ext cx="1910893" cy="7936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413873" y="2298223"/>
            <a:ext cx="7255424" cy="2615756"/>
            <a:chOff x="0" y="0"/>
            <a:chExt cx="1910893" cy="68892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10893" cy="688923"/>
            </a:xfrm>
            <a:custGeom>
              <a:avLst/>
              <a:gdLst/>
              <a:ahLst/>
              <a:cxnLst/>
              <a:rect r="r" b="b" t="t" l="l"/>
              <a:pathLst>
                <a:path h="688923" w="1910893">
                  <a:moveTo>
                    <a:pt x="25609" y="0"/>
                  </a:moveTo>
                  <a:lnTo>
                    <a:pt x="1885284" y="0"/>
                  </a:lnTo>
                  <a:cubicBezTo>
                    <a:pt x="1899428" y="0"/>
                    <a:pt x="1910893" y="11466"/>
                    <a:pt x="1910893" y="25609"/>
                  </a:cubicBezTo>
                  <a:lnTo>
                    <a:pt x="1910893" y="663314"/>
                  </a:lnTo>
                  <a:cubicBezTo>
                    <a:pt x="1910893" y="677458"/>
                    <a:pt x="1899428" y="688923"/>
                    <a:pt x="1885284" y="688923"/>
                  </a:cubicBezTo>
                  <a:lnTo>
                    <a:pt x="25609" y="688923"/>
                  </a:lnTo>
                  <a:cubicBezTo>
                    <a:pt x="11466" y="688923"/>
                    <a:pt x="0" y="677458"/>
                    <a:pt x="0" y="663314"/>
                  </a:cubicBezTo>
                  <a:lnTo>
                    <a:pt x="0" y="25609"/>
                  </a:lnTo>
                  <a:cubicBezTo>
                    <a:pt x="0" y="11466"/>
                    <a:pt x="11466" y="0"/>
                    <a:pt x="25609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04775"/>
              <a:ext cx="1910893" cy="7936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8700" y="5888984"/>
            <a:ext cx="3627712" cy="2827873"/>
            <a:chOff x="0" y="0"/>
            <a:chExt cx="835034" cy="65092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35034" cy="650926"/>
            </a:xfrm>
            <a:custGeom>
              <a:avLst/>
              <a:gdLst/>
              <a:ahLst/>
              <a:cxnLst/>
              <a:rect r="r" b="b" t="t" l="l"/>
              <a:pathLst>
                <a:path h="650926" w="835034">
                  <a:moveTo>
                    <a:pt x="40548" y="0"/>
                  </a:moveTo>
                  <a:lnTo>
                    <a:pt x="794486" y="0"/>
                  </a:lnTo>
                  <a:cubicBezTo>
                    <a:pt x="805240" y="0"/>
                    <a:pt x="815554" y="4272"/>
                    <a:pt x="823158" y="11876"/>
                  </a:cubicBezTo>
                  <a:cubicBezTo>
                    <a:pt x="830762" y="19480"/>
                    <a:pt x="835034" y="29794"/>
                    <a:pt x="835034" y="40548"/>
                  </a:cubicBezTo>
                  <a:lnTo>
                    <a:pt x="835034" y="610378"/>
                  </a:lnTo>
                  <a:cubicBezTo>
                    <a:pt x="835034" y="621132"/>
                    <a:pt x="830762" y="631445"/>
                    <a:pt x="823158" y="639049"/>
                  </a:cubicBezTo>
                  <a:cubicBezTo>
                    <a:pt x="815554" y="646654"/>
                    <a:pt x="805240" y="650926"/>
                    <a:pt x="794486" y="650926"/>
                  </a:cubicBezTo>
                  <a:lnTo>
                    <a:pt x="40548" y="650926"/>
                  </a:lnTo>
                  <a:cubicBezTo>
                    <a:pt x="29794" y="650926"/>
                    <a:pt x="19480" y="646654"/>
                    <a:pt x="11876" y="639049"/>
                  </a:cubicBezTo>
                  <a:cubicBezTo>
                    <a:pt x="4272" y="631445"/>
                    <a:pt x="0" y="621132"/>
                    <a:pt x="0" y="610378"/>
                  </a:cubicBezTo>
                  <a:lnTo>
                    <a:pt x="0" y="40548"/>
                  </a:lnTo>
                  <a:cubicBezTo>
                    <a:pt x="0" y="29794"/>
                    <a:pt x="4272" y="19480"/>
                    <a:pt x="11876" y="11876"/>
                  </a:cubicBezTo>
                  <a:cubicBezTo>
                    <a:pt x="19480" y="4272"/>
                    <a:pt x="29794" y="0"/>
                    <a:pt x="40548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835034" cy="7080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AutoShape 15" id="15"/>
          <p:cNvSpPr/>
          <p:nvPr/>
        </p:nvSpPr>
        <p:spPr>
          <a:xfrm>
            <a:off x="1196273" y="6839448"/>
            <a:ext cx="3204535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6" id="16"/>
          <p:cNvGrpSpPr/>
          <p:nvPr/>
        </p:nvGrpSpPr>
        <p:grpSpPr>
          <a:xfrm rot="0">
            <a:off x="5035874" y="5888984"/>
            <a:ext cx="3627712" cy="2827873"/>
            <a:chOff x="0" y="0"/>
            <a:chExt cx="835034" cy="65092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35034" cy="650926"/>
            </a:xfrm>
            <a:custGeom>
              <a:avLst/>
              <a:gdLst/>
              <a:ahLst/>
              <a:cxnLst/>
              <a:rect r="r" b="b" t="t" l="l"/>
              <a:pathLst>
                <a:path h="650926" w="835034">
                  <a:moveTo>
                    <a:pt x="40548" y="0"/>
                  </a:moveTo>
                  <a:lnTo>
                    <a:pt x="794486" y="0"/>
                  </a:lnTo>
                  <a:cubicBezTo>
                    <a:pt x="805240" y="0"/>
                    <a:pt x="815554" y="4272"/>
                    <a:pt x="823158" y="11876"/>
                  </a:cubicBezTo>
                  <a:cubicBezTo>
                    <a:pt x="830762" y="19480"/>
                    <a:pt x="835034" y="29794"/>
                    <a:pt x="835034" y="40548"/>
                  </a:cubicBezTo>
                  <a:lnTo>
                    <a:pt x="835034" y="610378"/>
                  </a:lnTo>
                  <a:cubicBezTo>
                    <a:pt x="835034" y="621132"/>
                    <a:pt x="830762" y="631445"/>
                    <a:pt x="823158" y="639049"/>
                  </a:cubicBezTo>
                  <a:cubicBezTo>
                    <a:pt x="815554" y="646654"/>
                    <a:pt x="805240" y="650926"/>
                    <a:pt x="794486" y="650926"/>
                  </a:cubicBezTo>
                  <a:lnTo>
                    <a:pt x="40548" y="650926"/>
                  </a:lnTo>
                  <a:cubicBezTo>
                    <a:pt x="29794" y="650926"/>
                    <a:pt x="19480" y="646654"/>
                    <a:pt x="11876" y="639049"/>
                  </a:cubicBezTo>
                  <a:cubicBezTo>
                    <a:pt x="4272" y="631445"/>
                    <a:pt x="0" y="621132"/>
                    <a:pt x="0" y="610378"/>
                  </a:cubicBezTo>
                  <a:lnTo>
                    <a:pt x="0" y="40548"/>
                  </a:lnTo>
                  <a:cubicBezTo>
                    <a:pt x="0" y="29794"/>
                    <a:pt x="4272" y="19480"/>
                    <a:pt x="11876" y="11876"/>
                  </a:cubicBezTo>
                  <a:cubicBezTo>
                    <a:pt x="19480" y="4272"/>
                    <a:pt x="29794" y="0"/>
                    <a:pt x="40548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835034" cy="7080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AutoShape 19" id="19"/>
          <p:cNvSpPr/>
          <p:nvPr/>
        </p:nvSpPr>
        <p:spPr>
          <a:xfrm>
            <a:off x="5203447" y="6839448"/>
            <a:ext cx="3204535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20" id="20"/>
          <p:cNvGrpSpPr/>
          <p:nvPr/>
        </p:nvGrpSpPr>
        <p:grpSpPr>
          <a:xfrm rot="0">
            <a:off x="9043048" y="5888984"/>
            <a:ext cx="3627712" cy="2827873"/>
            <a:chOff x="0" y="0"/>
            <a:chExt cx="835034" cy="65092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35034" cy="650926"/>
            </a:xfrm>
            <a:custGeom>
              <a:avLst/>
              <a:gdLst/>
              <a:ahLst/>
              <a:cxnLst/>
              <a:rect r="r" b="b" t="t" l="l"/>
              <a:pathLst>
                <a:path h="650926" w="835034">
                  <a:moveTo>
                    <a:pt x="40548" y="0"/>
                  </a:moveTo>
                  <a:lnTo>
                    <a:pt x="794486" y="0"/>
                  </a:lnTo>
                  <a:cubicBezTo>
                    <a:pt x="805240" y="0"/>
                    <a:pt x="815554" y="4272"/>
                    <a:pt x="823158" y="11876"/>
                  </a:cubicBezTo>
                  <a:cubicBezTo>
                    <a:pt x="830762" y="19480"/>
                    <a:pt x="835034" y="29794"/>
                    <a:pt x="835034" y="40548"/>
                  </a:cubicBezTo>
                  <a:lnTo>
                    <a:pt x="835034" y="610378"/>
                  </a:lnTo>
                  <a:cubicBezTo>
                    <a:pt x="835034" y="621132"/>
                    <a:pt x="830762" y="631445"/>
                    <a:pt x="823158" y="639049"/>
                  </a:cubicBezTo>
                  <a:cubicBezTo>
                    <a:pt x="815554" y="646654"/>
                    <a:pt x="805240" y="650926"/>
                    <a:pt x="794486" y="650926"/>
                  </a:cubicBezTo>
                  <a:lnTo>
                    <a:pt x="40548" y="650926"/>
                  </a:lnTo>
                  <a:cubicBezTo>
                    <a:pt x="29794" y="650926"/>
                    <a:pt x="19480" y="646654"/>
                    <a:pt x="11876" y="639049"/>
                  </a:cubicBezTo>
                  <a:cubicBezTo>
                    <a:pt x="4272" y="631445"/>
                    <a:pt x="0" y="621132"/>
                    <a:pt x="0" y="610378"/>
                  </a:cubicBezTo>
                  <a:lnTo>
                    <a:pt x="0" y="40548"/>
                  </a:lnTo>
                  <a:cubicBezTo>
                    <a:pt x="0" y="29794"/>
                    <a:pt x="4272" y="19480"/>
                    <a:pt x="11876" y="11876"/>
                  </a:cubicBezTo>
                  <a:cubicBezTo>
                    <a:pt x="19480" y="4272"/>
                    <a:pt x="29794" y="0"/>
                    <a:pt x="40548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835034" cy="7080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AutoShape 23" id="23"/>
          <p:cNvSpPr/>
          <p:nvPr/>
        </p:nvSpPr>
        <p:spPr>
          <a:xfrm>
            <a:off x="9210621" y="6839448"/>
            <a:ext cx="3204535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24" id="24"/>
          <p:cNvGrpSpPr/>
          <p:nvPr/>
        </p:nvGrpSpPr>
        <p:grpSpPr>
          <a:xfrm rot="0">
            <a:off x="13050222" y="5888984"/>
            <a:ext cx="3627712" cy="2827873"/>
            <a:chOff x="0" y="0"/>
            <a:chExt cx="835034" cy="650926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35034" cy="650926"/>
            </a:xfrm>
            <a:custGeom>
              <a:avLst/>
              <a:gdLst/>
              <a:ahLst/>
              <a:cxnLst/>
              <a:rect r="r" b="b" t="t" l="l"/>
              <a:pathLst>
                <a:path h="650926" w="835034">
                  <a:moveTo>
                    <a:pt x="40548" y="0"/>
                  </a:moveTo>
                  <a:lnTo>
                    <a:pt x="794486" y="0"/>
                  </a:lnTo>
                  <a:cubicBezTo>
                    <a:pt x="805240" y="0"/>
                    <a:pt x="815554" y="4272"/>
                    <a:pt x="823158" y="11876"/>
                  </a:cubicBezTo>
                  <a:cubicBezTo>
                    <a:pt x="830762" y="19480"/>
                    <a:pt x="835034" y="29794"/>
                    <a:pt x="835034" y="40548"/>
                  </a:cubicBezTo>
                  <a:lnTo>
                    <a:pt x="835034" y="610378"/>
                  </a:lnTo>
                  <a:cubicBezTo>
                    <a:pt x="835034" y="621132"/>
                    <a:pt x="830762" y="631445"/>
                    <a:pt x="823158" y="639049"/>
                  </a:cubicBezTo>
                  <a:cubicBezTo>
                    <a:pt x="815554" y="646654"/>
                    <a:pt x="805240" y="650926"/>
                    <a:pt x="794486" y="650926"/>
                  </a:cubicBezTo>
                  <a:lnTo>
                    <a:pt x="40548" y="650926"/>
                  </a:lnTo>
                  <a:cubicBezTo>
                    <a:pt x="29794" y="650926"/>
                    <a:pt x="19480" y="646654"/>
                    <a:pt x="11876" y="639049"/>
                  </a:cubicBezTo>
                  <a:cubicBezTo>
                    <a:pt x="4272" y="631445"/>
                    <a:pt x="0" y="621132"/>
                    <a:pt x="0" y="610378"/>
                  </a:cubicBezTo>
                  <a:lnTo>
                    <a:pt x="0" y="40548"/>
                  </a:lnTo>
                  <a:cubicBezTo>
                    <a:pt x="0" y="29794"/>
                    <a:pt x="4272" y="19480"/>
                    <a:pt x="11876" y="11876"/>
                  </a:cubicBezTo>
                  <a:cubicBezTo>
                    <a:pt x="19480" y="4272"/>
                    <a:pt x="29794" y="0"/>
                    <a:pt x="40548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57150"/>
              <a:ext cx="835034" cy="7080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13217795" y="6054415"/>
            <a:ext cx="3254367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Employe</a:t>
            </a: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 Acknowledgment</a:t>
            </a:r>
          </a:p>
        </p:txBody>
      </p:sp>
      <p:sp>
        <p:nvSpPr>
          <p:cNvPr name="AutoShape 28" id="28"/>
          <p:cNvSpPr/>
          <p:nvPr/>
        </p:nvSpPr>
        <p:spPr>
          <a:xfrm>
            <a:off x="13217795" y="6839448"/>
            <a:ext cx="3204535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29" id="29"/>
          <p:cNvGrpSpPr/>
          <p:nvPr/>
        </p:nvGrpSpPr>
        <p:grpSpPr>
          <a:xfrm rot="0">
            <a:off x="4023001" y="5492062"/>
            <a:ext cx="750253" cy="750253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8032855" y="5492062"/>
            <a:ext cx="750253" cy="750253"/>
            <a:chOff x="0" y="0"/>
            <a:chExt cx="812800" cy="812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2042709" y="5492062"/>
            <a:ext cx="750253" cy="750253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6052562" y="5492062"/>
            <a:ext cx="750253" cy="750253"/>
            <a:chOff x="0" y="0"/>
            <a:chExt cx="812800" cy="8128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Freeform 41" id="41"/>
          <p:cNvSpPr/>
          <p:nvPr/>
        </p:nvSpPr>
        <p:spPr>
          <a:xfrm flipH="false" flipV="false" rot="0">
            <a:off x="4188276" y="5653196"/>
            <a:ext cx="419703" cy="471576"/>
          </a:xfrm>
          <a:custGeom>
            <a:avLst/>
            <a:gdLst/>
            <a:ahLst/>
            <a:cxnLst/>
            <a:rect r="r" b="b" t="t" l="l"/>
            <a:pathLst>
              <a:path h="471576" w="419703">
                <a:moveTo>
                  <a:pt x="0" y="0"/>
                </a:moveTo>
                <a:lnTo>
                  <a:pt x="419703" y="0"/>
                </a:lnTo>
                <a:lnTo>
                  <a:pt x="419703" y="471576"/>
                </a:lnTo>
                <a:lnTo>
                  <a:pt x="0" y="4715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8183173" y="5604453"/>
            <a:ext cx="449617" cy="492731"/>
          </a:xfrm>
          <a:custGeom>
            <a:avLst/>
            <a:gdLst/>
            <a:ahLst/>
            <a:cxnLst/>
            <a:rect r="r" b="b" t="t" l="l"/>
            <a:pathLst>
              <a:path h="492731" w="449617">
                <a:moveTo>
                  <a:pt x="0" y="0"/>
                </a:moveTo>
                <a:lnTo>
                  <a:pt x="449617" y="0"/>
                </a:lnTo>
                <a:lnTo>
                  <a:pt x="449617" y="492731"/>
                </a:lnTo>
                <a:lnTo>
                  <a:pt x="0" y="4927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12189935" y="5639288"/>
            <a:ext cx="455801" cy="455801"/>
          </a:xfrm>
          <a:custGeom>
            <a:avLst/>
            <a:gdLst/>
            <a:ahLst/>
            <a:cxnLst/>
            <a:rect r="r" b="b" t="t" l="l"/>
            <a:pathLst>
              <a:path h="455801" w="455801">
                <a:moveTo>
                  <a:pt x="0" y="0"/>
                </a:moveTo>
                <a:lnTo>
                  <a:pt x="455800" y="0"/>
                </a:lnTo>
                <a:lnTo>
                  <a:pt x="455800" y="455801"/>
                </a:lnTo>
                <a:lnTo>
                  <a:pt x="0" y="45580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16170080" y="5604453"/>
            <a:ext cx="515217" cy="515217"/>
          </a:xfrm>
          <a:custGeom>
            <a:avLst/>
            <a:gdLst/>
            <a:ahLst/>
            <a:cxnLst/>
            <a:rect r="r" b="b" t="t" l="l"/>
            <a:pathLst>
              <a:path h="515217" w="515217">
                <a:moveTo>
                  <a:pt x="0" y="0"/>
                </a:moveTo>
                <a:lnTo>
                  <a:pt x="515217" y="0"/>
                </a:lnTo>
                <a:lnTo>
                  <a:pt x="515217" y="515217"/>
                </a:lnTo>
                <a:lnTo>
                  <a:pt x="0" y="5152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5" id="45"/>
          <p:cNvSpPr txBox="true"/>
          <p:nvPr/>
        </p:nvSpPr>
        <p:spPr>
          <a:xfrm rot="0">
            <a:off x="1196273" y="715769"/>
            <a:ext cx="5653457" cy="478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0"/>
              </a:lnSpc>
            </a:pP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POLICY &amp; GOVER</a:t>
            </a: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NANCE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196273" y="1286293"/>
            <a:ext cx="16435200" cy="542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Policy-Dr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iven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b="true" sz="3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Compliance at Scale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248857" y="2547243"/>
            <a:ext cx="6815110" cy="2013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COMPLYment provid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es a comprehensive policy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management framework that transforms how organizations 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handle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co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mplianc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 documentation.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Our platform includes 100+ p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e-buil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 policies covering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major r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egulatory frameworks, ready 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to deploy 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and customize.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9634030" y="2547243"/>
            <a:ext cx="6815110" cy="2013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Buil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t-in approv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al workflows ensure policy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changes flow through proper channels, w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hile version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contro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maintains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a complete audit t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ra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il.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Policies automatically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map to compliance r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equirements, and 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employee </a:t>
            </a:r>
            <a:r>
              <a:rPr lang="en-US" sz="2200" spc="2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acknowledgment tracking closes the loop on governance.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196273" y="6266529"/>
            <a:ext cx="3254367" cy="34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100+ Pre-Built Policies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196273" y="7048998"/>
            <a:ext cx="3254367" cy="1346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eady-to-use templa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tes for ISO, SOC 2, GDPR, HIPAA and more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5203447" y="6266529"/>
            <a:ext cx="3254367" cy="34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App</a:t>
            </a: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roval Workflows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5203447" y="7048998"/>
            <a:ext cx="3254367" cy="1346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Autom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ated routing through mak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er-checker-approver chains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9210621" y="6266529"/>
            <a:ext cx="3254367" cy="34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</a:t>
            </a: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rsion Control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9210621" y="7048998"/>
            <a:ext cx="3254367" cy="1013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ete chang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 history with rollback capabilities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3217795" y="7048998"/>
            <a:ext cx="3254367" cy="1346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Track 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and enforce policy accep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tance across your organization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1" r="0" b="-471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2421213" y="4832346"/>
            <a:ext cx="0" cy="1354873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1775546" y="3541012"/>
            <a:ext cx="1291334" cy="1291334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14309" y="5412035"/>
            <a:ext cx="3213808" cy="3006888"/>
            <a:chOff x="0" y="0"/>
            <a:chExt cx="846435" cy="79193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46435" cy="791938"/>
            </a:xfrm>
            <a:custGeom>
              <a:avLst/>
              <a:gdLst/>
              <a:ahLst/>
              <a:cxnLst/>
              <a:rect r="r" b="b" t="t" l="l"/>
              <a:pathLst>
                <a:path h="791938" w="846435">
                  <a:moveTo>
                    <a:pt x="40952" y="0"/>
                  </a:moveTo>
                  <a:lnTo>
                    <a:pt x="805483" y="0"/>
                  </a:lnTo>
                  <a:cubicBezTo>
                    <a:pt x="816344" y="0"/>
                    <a:pt x="826760" y="4315"/>
                    <a:pt x="834440" y="11995"/>
                  </a:cubicBezTo>
                  <a:cubicBezTo>
                    <a:pt x="842120" y="19675"/>
                    <a:pt x="846435" y="30091"/>
                    <a:pt x="846435" y="40952"/>
                  </a:cubicBezTo>
                  <a:lnTo>
                    <a:pt x="846435" y="750985"/>
                  </a:lnTo>
                  <a:cubicBezTo>
                    <a:pt x="846435" y="761847"/>
                    <a:pt x="842120" y="772263"/>
                    <a:pt x="834440" y="779943"/>
                  </a:cubicBezTo>
                  <a:cubicBezTo>
                    <a:pt x="826760" y="787623"/>
                    <a:pt x="816344" y="791938"/>
                    <a:pt x="805483" y="791938"/>
                  </a:cubicBezTo>
                  <a:lnTo>
                    <a:pt x="40952" y="791938"/>
                  </a:lnTo>
                  <a:cubicBezTo>
                    <a:pt x="30091" y="791938"/>
                    <a:pt x="19675" y="787623"/>
                    <a:pt x="11995" y="779943"/>
                  </a:cubicBezTo>
                  <a:cubicBezTo>
                    <a:pt x="4315" y="772263"/>
                    <a:pt x="0" y="761847"/>
                    <a:pt x="0" y="750985"/>
                  </a:cubicBezTo>
                  <a:lnTo>
                    <a:pt x="0" y="40952"/>
                  </a:lnTo>
                  <a:cubicBezTo>
                    <a:pt x="0" y="30091"/>
                    <a:pt x="4315" y="19675"/>
                    <a:pt x="11995" y="11995"/>
                  </a:cubicBezTo>
                  <a:cubicBezTo>
                    <a:pt x="19675" y="4315"/>
                    <a:pt x="30091" y="0"/>
                    <a:pt x="40952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846435" cy="8490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AutoShape 10" id="10"/>
          <p:cNvSpPr/>
          <p:nvPr/>
        </p:nvSpPr>
        <p:spPr>
          <a:xfrm flipV="true">
            <a:off x="5798543" y="4818054"/>
            <a:ext cx="0" cy="1354873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1" id="11"/>
          <p:cNvGrpSpPr/>
          <p:nvPr/>
        </p:nvGrpSpPr>
        <p:grpSpPr>
          <a:xfrm rot="0">
            <a:off x="5152876" y="3526720"/>
            <a:ext cx="1291334" cy="1291334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4191639" y="5397743"/>
            <a:ext cx="3213808" cy="3006888"/>
            <a:chOff x="0" y="0"/>
            <a:chExt cx="846435" cy="79193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46435" cy="791938"/>
            </a:xfrm>
            <a:custGeom>
              <a:avLst/>
              <a:gdLst/>
              <a:ahLst/>
              <a:cxnLst/>
              <a:rect r="r" b="b" t="t" l="l"/>
              <a:pathLst>
                <a:path h="791938" w="846435">
                  <a:moveTo>
                    <a:pt x="40952" y="0"/>
                  </a:moveTo>
                  <a:lnTo>
                    <a:pt x="805483" y="0"/>
                  </a:lnTo>
                  <a:cubicBezTo>
                    <a:pt x="816344" y="0"/>
                    <a:pt x="826760" y="4315"/>
                    <a:pt x="834440" y="11995"/>
                  </a:cubicBezTo>
                  <a:cubicBezTo>
                    <a:pt x="842120" y="19675"/>
                    <a:pt x="846435" y="30091"/>
                    <a:pt x="846435" y="40952"/>
                  </a:cubicBezTo>
                  <a:lnTo>
                    <a:pt x="846435" y="750985"/>
                  </a:lnTo>
                  <a:cubicBezTo>
                    <a:pt x="846435" y="761847"/>
                    <a:pt x="842120" y="772263"/>
                    <a:pt x="834440" y="779943"/>
                  </a:cubicBezTo>
                  <a:cubicBezTo>
                    <a:pt x="826760" y="787623"/>
                    <a:pt x="816344" y="791938"/>
                    <a:pt x="805483" y="791938"/>
                  </a:cubicBezTo>
                  <a:lnTo>
                    <a:pt x="40952" y="791938"/>
                  </a:lnTo>
                  <a:cubicBezTo>
                    <a:pt x="30091" y="791938"/>
                    <a:pt x="19675" y="787623"/>
                    <a:pt x="11995" y="779943"/>
                  </a:cubicBezTo>
                  <a:cubicBezTo>
                    <a:pt x="4315" y="772263"/>
                    <a:pt x="0" y="761847"/>
                    <a:pt x="0" y="750985"/>
                  </a:cubicBezTo>
                  <a:lnTo>
                    <a:pt x="0" y="40952"/>
                  </a:lnTo>
                  <a:cubicBezTo>
                    <a:pt x="0" y="30091"/>
                    <a:pt x="4315" y="19675"/>
                    <a:pt x="11995" y="11995"/>
                  </a:cubicBezTo>
                  <a:cubicBezTo>
                    <a:pt x="19675" y="4315"/>
                    <a:pt x="30091" y="0"/>
                    <a:pt x="40952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846435" cy="8490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AutoShape 17" id="17"/>
          <p:cNvSpPr/>
          <p:nvPr/>
        </p:nvSpPr>
        <p:spPr>
          <a:xfrm flipV="true">
            <a:off x="9175873" y="4803763"/>
            <a:ext cx="0" cy="1354873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8" id="18"/>
          <p:cNvGrpSpPr/>
          <p:nvPr/>
        </p:nvGrpSpPr>
        <p:grpSpPr>
          <a:xfrm rot="0">
            <a:off x="8530206" y="3512429"/>
            <a:ext cx="1291334" cy="1291334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7568969" y="5383452"/>
            <a:ext cx="3213808" cy="3006888"/>
            <a:chOff x="0" y="0"/>
            <a:chExt cx="846435" cy="79193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46435" cy="791938"/>
            </a:xfrm>
            <a:custGeom>
              <a:avLst/>
              <a:gdLst/>
              <a:ahLst/>
              <a:cxnLst/>
              <a:rect r="r" b="b" t="t" l="l"/>
              <a:pathLst>
                <a:path h="791938" w="846435">
                  <a:moveTo>
                    <a:pt x="40952" y="0"/>
                  </a:moveTo>
                  <a:lnTo>
                    <a:pt x="805483" y="0"/>
                  </a:lnTo>
                  <a:cubicBezTo>
                    <a:pt x="816344" y="0"/>
                    <a:pt x="826760" y="4315"/>
                    <a:pt x="834440" y="11995"/>
                  </a:cubicBezTo>
                  <a:cubicBezTo>
                    <a:pt x="842120" y="19675"/>
                    <a:pt x="846435" y="30091"/>
                    <a:pt x="846435" y="40952"/>
                  </a:cubicBezTo>
                  <a:lnTo>
                    <a:pt x="846435" y="750985"/>
                  </a:lnTo>
                  <a:cubicBezTo>
                    <a:pt x="846435" y="761847"/>
                    <a:pt x="842120" y="772263"/>
                    <a:pt x="834440" y="779943"/>
                  </a:cubicBezTo>
                  <a:cubicBezTo>
                    <a:pt x="826760" y="787623"/>
                    <a:pt x="816344" y="791938"/>
                    <a:pt x="805483" y="791938"/>
                  </a:cubicBezTo>
                  <a:lnTo>
                    <a:pt x="40952" y="791938"/>
                  </a:lnTo>
                  <a:cubicBezTo>
                    <a:pt x="30091" y="791938"/>
                    <a:pt x="19675" y="787623"/>
                    <a:pt x="11995" y="779943"/>
                  </a:cubicBezTo>
                  <a:cubicBezTo>
                    <a:pt x="4315" y="772263"/>
                    <a:pt x="0" y="761847"/>
                    <a:pt x="0" y="750985"/>
                  </a:cubicBezTo>
                  <a:lnTo>
                    <a:pt x="0" y="40952"/>
                  </a:lnTo>
                  <a:cubicBezTo>
                    <a:pt x="0" y="30091"/>
                    <a:pt x="4315" y="19675"/>
                    <a:pt x="11995" y="11995"/>
                  </a:cubicBezTo>
                  <a:cubicBezTo>
                    <a:pt x="19675" y="4315"/>
                    <a:pt x="30091" y="0"/>
                    <a:pt x="40952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57150"/>
              <a:ext cx="846435" cy="8490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AutoShape 24" id="24"/>
          <p:cNvSpPr/>
          <p:nvPr/>
        </p:nvSpPr>
        <p:spPr>
          <a:xfrm flipV="true">
            <a:off x="12553204" y="4789471"/>
            <a:ext cx="0" cy="1354873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25" id="25"/>
          <p:cNvGrpSpPr/>
          <p:nvPr/>
        </p:nvGrpSpPr>
        <p:grpSpPr>
          <a:xfrm rot="0">
            <a:off x="11907537" y="3498137"/>
            <a:ext cx="1291334" cy="1291334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0946300" y="5369160"/>
            <a:ext cx="3213808" cy="3006888"/>
            <a:chOff x="0" y="0"/>
            <a:chExt cx="846435" cy="791938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46435" cy="791938"/>
            </a:xfrm>
            <a:custGeom>
              <a:avLst/>
              <a:gdLst/>
              <a:ahLst/>
              <a:cxnLst/>
              <a:rect r="r" b="b" t="t" l="l"/>
              <a:pathLst>
                <a:path h="791938" w="846435">
                  <a:moveTo>
                    <a:pt x="40952" y="0"/>
                  </a:moveTo>
                  <a:lnTo>
                    <a:pt x="805483" y="0"/>
                  </a:lnTo>
                  <a:cubicBezTo>
                    <a:pt x="816344" y="0"/>
                    <a:pt x="826760" y="4315"/>
                    <a:pt x="834440" y="11995"/>
                  </a:cubicBezTo>
                  <a:cubicBezTo>
                    <a:pt x="842120" y="19675"/>
                    <a:pt x="846435" y="30091"/>
                    <a:pt x="846435" y="40952"/>
                  </a:cubicBezTo>
                  <a:lnTo>
                    <a:pt x="846435" y="750985"/>
                  </a:lnTo>
                  <a:cubicBezTo>
                    <a:pt x="846435" y="761847"/>
                    <a:pt x="842120" y="772263"/>
                    <a:pt x="834440" y="779943"/>
                  </a:cubicBezTo>
                  <a:cubicBezTo>
                    <a:pt x="826760" y="787623"/>
                    <a:pt x="816344" y="791938"/>
                    <a:pt x="805483" y="791938"/>
                  </a:cubicBezTo>
                  <a:lnTo>
                    <a:pt x="40952" y="791938"/>
                  </a:lnTo>
                  <a:cubicBezTo>
                    <a:pt x="30091" y="791938"/>
                    <a:pt x="19675" y="787623"/>
                    <a:pt x="11995" y="779943"/>
                  </a:cubicBezTo>
                  <a:cubicBezTo>
                    <a:pt x="4315" y="772263"/>
                    <a:pt x="0" y="761847"/>
                    <a:pt x="0" y="750985"/>
                  </a:cubicBezTo>
                  <a:lnTo>
                    <a:pt x="0" y="40952"/>
                  </a:lnTo>
                  <a:cubicBezTo>
                    <a:pt x="0" y="30091"/>
                    <a:pt x="4315" y="19675"/>
                    <a:pt x="11995" y="11995"/>
                  </a:cubicBezTo>
                  <a:cubicBezTo>
                    <a:pt x="19675" y="4315"/>
                    <a:pt x="30091" y="0"/>
                    <a:pt x="40952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57150"/>
              <a:ext cx="846435" cy="8490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AutoShape 31" id="31"/>
          <p:cNvSpPr/>
          <p:nvPr/>
        </p:nvSpPr>
        <p:spPr>
          <a:xfrm flipV="true">
            <a:off x="15930534" y="4775180"/>
            <a:ext cx="0" cy="1354873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32" id="32"/>
          <p:cNvGrpSpPr/>
          <p:nvPr/>
        </p:nvGrpSpPr>
        <p:grpSpPr>
          <a:xfrm rot="0">
            <a:off x="15284867" y="3483846"/>
            <a:ext cx="1291334" cy="1291334"/>
            <a:chOff x="0" y="0"/>
            <a:chExt cx="812800" cy="812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4323630" y="5354869"/>
            <a:ext cx="3213808" cy="3006888"/>
            <a:chOff x="0" y="0"/>
            <a:chExt cx="846435" cy="791938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46435" cy="791938"/>
            </a:xfrm>
            <a:custGeom>
              <a:avLst/>
              <a:gdLst/>
              <a:ahLst/>
              <a:cxnLst/>
              <a:rect r="r" b="b" t="t" l="l"/>
              <a:pathLst>
                <a:path h="791938" w="846435">
                  <a:moveTo>
                    <a:pt x="40952" y="0"/>
                  </a:moveTo>
                  <a:lnTo>
                    <a:pt x="805483" y="0"/>
                  </a:lnTo>
                  <a:cubicBezTo>
                    <a:pt x="816344" y="0"/>
                    <a:pt x="826760" y="4315"/>
                    <a:pt x="834440" y="11995"/>
                  </a:cubicBezTo>
                  <a:cubicBezTo>
                    <a:pt x="842120" y="19675"/>
                    <a:pt x="846435" y="30091"/>
                    <a:pt x="846435" y="40952"/>
                  </a:cubicBezTo>
                  <a:lnTo>
                    <a:pt x="846435" y="750985"/>
                  </a:lnTo>
                  <a:cubicBezTo>
                    <a:pt x="846435" y="761847"/>
                    <a:pt x="842120" y="772263"/>
                    <a:pt x="834440" y="779943"/>
                  </a:cubicBezTo>
                  <a:cubicBezTo>
                    <a:pt x="826760" y="787623"/>
                    <a:pt x="816344" y="791938"/>
                    <a:pt x="805483" y="791938"/>
                  </a:cubicBezTo>
                  <a:lnTo>
                    <a:pt x="40952" y="791938"/>
                  </a:lnTo>
                  <a:cubicBezTo>
                    <a:pt x="30091" y="791938"/>
                    <a:pt x="19675" y="787623"/>
                    <a:pt x="11995" y="779943"/>
                  </a:cubicBezTo>
                  <a:cubicBezTo>
                    <a:pt x="4315" y="772263"/>
                    <a:pt x="0" y="761847"/>
                    <a:pt x="0" y="750985"/>
                  </a:cubicBezTo>
                  <a:lnTo>
                    <a:pt x="0" y="40952"/>
                  </a:lnTo>
                  <a:cubicBezTo>
                    <a:pt x="0" y="30091"/>
                    <a:pt x="4315" y="19675"/>
                    <a:pt x="11995" y="11995"/>
                  </a:cubicBezTo>
                  <a:cubicBezTo>
                    <a:pt x="19675" y="4315"/>
                    <a:pt x="30091" y="0"/>
                    <a:pt x="40952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37" id="37"/>
            <p:cNvSpPr txBox="true"/>
            <p:nvPr/>
          </p:nvSpPr>
          <p:spPr>
            <a:xfrm>
              <a:off x="0" y="-57150"/>
              <a:ext cx="846435" cy="8490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196273" y="9137502"/>
            <a:ext cx="16063027" cy="299687"/>
            <a:chOff x="0" y="0"/>
            <a:chExt cx="21417370" cy="399582"/>
          </a:xfrm>
        </p:grpSpPr>
        <p:sp>
          <p:nvSpPr>
            <p:cNvPr name="TextBox 39" id="39"/>
            <p:cNvSpPr txBox="true"/>
            <p:nvPr/>
          </p:nvSpPr>
          <p:spPr>
            <a:xfrm rot="0">
              <a:off x="605088" y="-28575"/>
              <a:ext cx="20812282" cy="4281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40"/>
                </a:lnSpc>
              </a:pPr>
              <a:r>
                <a:rPr lang="en-US" sz="2000" spc="20" b="tru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Key Benefit: 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Upload evidence once, use it ev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erywhere. No duplicate uploads. No data silos. No reconciliation headaches.</a:t>
              </a:r>
            </a:p>
          </p:txBody>
        </p:sp>
        <p:grpSp>
          <p:nvGrpSpPr>
            <p:cNvPr name="Group 40" id="40"/>
            <p:cNvGrpSpPr/>
            <p:nvPr/>
          </p:nvGrpSpPr>
          <p:grpSpPr>
            <a:xfrm rot="0">
              <a:off x="0" y="0"/>
              <a:ext cx="380103" cy="380103"/>
              <a:chOff x="0" y="0"/>
              <a:chExt cx="75082" cy="75082"/>
            </a:xfrm>
          </p:grpSpPr>
          <p:sp>
            <p:nvSpPr>
              <p:cNvPr name="Freeform 41" id="41"/>
              <p:cNvSpPr/>
              <p:nvPr/>
            </p:nvSpPr>
            <p:spPr>
              <a:xfrm flipH="false" flipV="false" rot="0">
                <a:off x="0" y="0"/>
                <a:ext cx="75082" cy="75082"/>
              </a:xfrm>
              <a:custGeom>
                <a:avLst/>
                <a:gdLst/>
                <a:ahLst/>
                <a:cxnLst/>
                <a:rect r="r" b="b" t="t" l="l"/>
                <a:pathLst>
                  <a:path h="75082" w="75082">
                    <a:moveTo>
                      <a:pt x="0" y="0"/>
                    </a:moveTo>
                    <a:lnTo>
                      <a:pt x="75082" y="0"/>
                    </a:lnTo>
                    <a:lnTo>
                      <a:pt x="75082" y="75082"/>
                    </a:lnTo>
                    <a:lnTo>
                      <a:pt x="0" y="75082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gradFill>
                  <a:gsLst>
                    <a:gs pos="0">
                      <a:srgbClr val="F48B20">
                        <a:alpha val="100000"/>
                      </a:srgbClr>
                    </a:gs>
                    <a:gs pos="100000">
                      <a:srgbClr val="EE4633">
                        <a:alpha val="100000"/>
                      </a:srgbClr>
                    </a:gs>
                  </a:gsLst>
                  <a:lin ang="0"/>
                </a:gradFill>
                <a:prstDash val="solid"/>
                <a:miter/>
              </a:ln>
            </p:spPr>
          </p:sp>
          <p:sp>
            <p:nvSpPr>
              <p:cNvPr name="TextBox 42" id="42"/>
              <p:cNvSpPr txBox="true"/>
              <p:nvPr/>
            </p:nvSpPr>
            <p:spPr>
              <a:xfrm>
                <a:off x="0" y="-57150"/>
                <a:ext cx="75082" cy="1322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</p:grpSp>
      <p:grpSp>
        <p:nvGrpSpPr>
          <p:cNvPr name="Group 43" id="43"/>
          <p:cNvGrpSpPr/>
          <p:nvPr/>
        </p:nvGrpSpPr>
        <p:grpSpPr>
          <a:xfrm rot="0">
            <a:off x="759627" y="1316243"/>
            <a:ext cx="114163" cy="568712"/>
            <a:chOff x="0" y="0"/>
            <a:chExt cx="30068" cy="149784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46" id="46"/>
          <p:cNvSpPr/>
          <p:nvPr/>
        </p:nvSpPr>
        <p:spPr>
          <a:xfrm flipH="false" flipV="false" rot="0">
            <a:off x="1993498" y="3729230"/>
            <a:ext cx="855429" cy="914898"/>
          </a:xfrm>
          <a:custGeom>
            <a:avLst/>
            <a:gdLst/>
            <a:ahLst/>
            <a:cxnLst/>
            <a:rect r="r" b="b" t="t" l="l"/>
            <a:pathLst>
              <a:path h="914898" w="855429">
                <a:moveTo>
                  <a:pt x="0" y="0"/>
                </a:moveTo>
                <a:lnTo>
                  <a:pt x="855430" y="0"/>
                </a:lnTo>
                <a:lnTo>
                  <a:pt x="855430" y="914898"/>
                </a:lnTo>
                <a:lnTo>
                  <a:pt x="0" y="9148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0">
            <a:off x="5385688" y="3717690"/>
            <a:ext cx="825711" cy="823647"/>
          </a:xfrm>
          <a:custGeom>
            <a:avLst/>
            <a:gdLst/>
            <a:ahLst/>
            <a:cxnLst/>
            <a:rect r="r" b="b" t="t" l="l"/>
            <a:pathLst>
              <a:path h="823647" w="825711">
                <a:moveTo>
                  <a:pt x="0" y="0"/>
                </a:moveTo>
                <a:lnTo>
                  <a:pt x="825711" y="0"/>
                </a:lnTo>
                <a:lnTo>
                  <a:pt x="825711" y="823646"/>
                </a:lnTo>
                <a:lnTo>
                  <a:pt x="0" y="8236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8" id="48"/>
          <p:cNvSpPr/>
          <p:nvPr/>
        </p:nvSpPr>
        <p:spPr>
          <a:xfrm flipH="false" flipV="false" rot="0">
            <a:off x="8808059" y="3761491"/>
            <a:ext cx="735628" cy="737472"/>
          </a:xfrm>
          <a:custGeom>
            <a:avLst/>
            <a:gdLst/>
            <a:ahLst/>
            <a:cxnLst/>
            <a:rect r="r" b="b" t="t" l="l"/>
            <a:pathLst>
              <a:path h="737472" w="735628">
                <a:moveTo>
                  <a:pt x="0" y="0"/>
                </a:moveTo>
                <a:lnTo>
                  <a:pt x="735628" y="0"/>
                </a:lnTo>
                <a:lnTo>
                  <a:pt x="735628" y="737472"/>
                </a:lnTo>
                <a:lnTo>
                  <a:pt x="0" y="7374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9" id="49"/>
          <p:cNvSpPr/>
          <p:nvPr/>
        </p:nvSpPr>
        <p:spPr>
          <a:xfrm flipH="false" flipV="false" rot="0">
            <a:off x="12183740" y="3832110"/>
            <a:ext cx="767025" cy="651971"/>
          </a:xfrm>
          <a:custGeom>
            <a:avLst/>
            <a:gdLst/>
            <a:ahLst/>
            <a:cxnLst/>
            <a:rect r="r" b="b" t="t" l="l"/>
            <a:pathLst>
              <a:path h="651971" w="767025">
                <a:moveTo>
                  <a:pt x="0" y="0"/>
                </a:moveTo>
                <a:lnTo>
                  <a:pt x="767025" y="0"/>
                </a:lnTo>
                <a:lnTo>
                  <a:pt x="767025" y="651972"/>
                </a:lnTo>
                <a:lnTo>
                  <a:pt x="0" y="65197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0" id="50"/>
          <p:cNvSpPr/>
          <p:nvPr/>
        </p:nvSpPr>
        <p:spPr>
          <a:xfrm flipH="false" flipV="false" rot="0">
            <a:off x="15561070" y="3743591"/>
            <a:ext cx="755372" cy="755372"/>
          </a:xfrm>
          <a:custGeom>
            <a:avLst/>
            <a:gdLst/>
            <a:ahLst/>
            <a:cxnLst/>
            <a:rect r="r" b="b" t="t" l="l"/>
            <a:pathLst>
              <a:path h="755372" w="755372">
                <a:moveTo>
                  <a:pt x="0" y="0"/>
                </a:moveTo>
                <a:lnTo>
                  <a:pt x="755373" y="0"/>
                </a:lnTo>
                <a:lnTo>
                  <a:pt x="755373" y="755372"/>
                </a:lnTo>
                <a:lnTo>
                  <a:pt x="0" y="75537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1" id="51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485909" y="5561673"/>
            <a:ext cx="1870607" cy="34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Audi</a:t>
            </a: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 ↔ DMS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978400" y="6444378"/>
            <a:ext cx="2885626" cy="1013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Audit findings link directly to evid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ence docume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nts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4533753" y="5561673"/>
            <a:ext cx="2529580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Comp</a:t>
            </a: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liance ↔ DMS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4355730" y="6444378"/>
            <a:ext cx="2885626" cy="1346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Controls pull evidence automatically from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document 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library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8040796" y="5561673"/>
            <a:ext cx="2270154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Complia</a:t>
            </a: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nce ↔ Policy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7733060" y="6444378"/>
            <a:ext cx="2885626" cy="1013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Requirements map to governing policies insta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ntly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11247475" y="5561673"/>
            <a:ext cx="2611457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Vulnerability</a:t>
            </a: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↔ Risk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11110391" y="6444378"/>
            <a:ext cx="2885626" cy="1013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Security gaps feed risk assessments in real-time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14862132" y="5561673"/>
            <a:ext cx="2136804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Asse</a:t>
            </a:r>
            <a:r>
              <a:rPr lang="en-US" b="true" sz="2200" spc="2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ts ↔ Vulnerability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4487721" y="6444378"/>
            <a:ext cx="2885626" cy="1013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Asset inven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tory conne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cts to vulnerability scans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196273" y="715769"/>
            <a:ext cx="5653457" cy="478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0"/>
              </a:lnSpc>
            </a:pP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INTEGR</a:t>
            </a: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ATION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1196273" y="1286293"/>
            <a:ext cx="16435200" cy="542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 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form, </a:t>
            </a:r>
            <a:r>
              <a:rPr lang="en-US" b="true" sz="3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Zero Silos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118441" y="2096698"/>
            <a:ext cx="15712169" cy="1013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COMPLYment breaks down traditional data barriers by creating a single source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of truth across your 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entir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 GRC ecosystem. 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very module communicates seamlessly, eliminating duplicate data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entry and ensuring consistency.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1" r="0" b="-47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9627" y="1316243"/>
            <a:ext cx="114163" cy="568712"/>
            <a:chOff x="0" y="0"/>
            <a:chExt cx="30068" cy="14978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183796" y="3075766"/>
            <a:ext cx="4928575" cy="3068107"/>
            <a:chOff x="0" y="0"/>
            <a:chExt cx="1298061" cy="80806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98061" cy="808061"/>
            </a:xfrm>
            <a:custGeom>
              <a:avLst/>
              <a:gdLst/>
              <a:ahLst/>
              <a:cxnLst/>
              <a:rect r="r" b="b" t="t" l="l"/>
              <a:pathLst>
                <a:path h="808061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770361"/>
                  </a:lnTo>
                  <a:cubicBezTo>
                    <a:pt x="1298061" y="780360"/>
                    <a:pt x="1294089" y="789949"/>
                    <a:pt x="1287019" y="797019"/>
                  </a:cubicBezTo>
                  <a:cubicBezTo>
                    <a:pt x="1279949" y="804089"/>
                    <a:pt x="1270360" y="808061"/>
                    <a:pt x="1260361" y="808061"/>
                  </a:cubicBezTo>
                  <a:lnTo>
                    <a:pt x="37700" y="808061"/>
                  </a:lnTo>
                  <a:cubicBezTo>
                    <a:pt x="16879" y="808061"/>
                    <a:pt x="0" y="791182"/>
                    <a:pt x="0" y="770361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04775"/>
              <a:ext cx="1298061" cy="9128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9" id="9"/>
          <p:cNvSpPr/>
          <p:nvPr/>
        </p:nvSpPr>
        <p:spPr>
          <a:xfrm>
            <a:off x="1435553" y="4596714"/>
            <a:ext cx="2587449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0" id="10"/>
          <p:cNvGrpSpPr/>
          <p:nvPr/>
        </p:nvGrpSpPr>
        <p:grpSpPr>
          <a:xfrm rot="0">
            <a:off x="6760071" y="3075766"/>
            <a:ext cx="4928575" cy="3068107"/>
            <a:chOff x="0" y="0"/>
            <a:chExt cx="1298061" cy="80806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98061" cy="808061"/>
            </a:xfrm>
            <a:custGeom>
              <a:avLst/>
              <a:gdLst/>
              <a:ahLst/>
              <a:cxnLst/>
              <a:rect r="r" b="b" t="t" l="l"/>
              <a:pathLst>
                <a:path h="808061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770361"/>
                  </a:lnTo>
                  <a:cubicBezTo>
                    <a:pt x="1298061" y="780360"/>
                    <a:pt x="1294089" y="789949"/>
                    <a:pt x="1287019" y="797019"/>
                  </a:cubicBezTo>
                  <a:cubicBezTo>
                    <a:pt x="1279949" y="804089"/>
                    <a:pt x="1270360" y="808061"/>
                    <a:pt x="1260361" y="808061"/>
                  </a:cubicBezTo>
                  <a:lnTo>
                    <a:pt x="37700" y="808061"/>
                  </a:lnTo>
                  <a:cubicBezTo>
                    <a:pt x="16879" y="808061"/>
                    <a:pt x="0" y="791182"/>
                    <a:pt x="0" y="770361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04775"/>
              <a:ext cx="1298061" cy="9128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3" id="13"/>
          <p:cNvSpPr/>
          <p:nvPr/>
        </p:nvSpPr>
        <p:spPr>
          <a:xfrm>
            <a:off x="7011828" y="4596714"/>
            <a:ext cx="2932934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4" id="14"/>
          <p:cNvGrpSpPr/>
          <p:nvPr/>
        </p:nvGrpSpPr>
        <p:grpSpPr>
          <a:xfrm rot="0">
            <a:off x="12336346" y="3062660"/>
            <a:ext cx="4928575" cy="3068107"/>
            <a:chOff x="0" y="0"/>
            <a:chExt cx="1298061" cy="80806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98061" cy="808061"/>
            </a:xfrm>
            <a:custGeom>
              <a:avLst/>
              <a:gdLst/>
              <a:ahLst/>
              <a:cxnLst/>
              <a:rect r="r" b="b" t="t" l="l"/>
              <a:pathLst>
                <a:path h="808061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770361"/>
                  </a:lnTo>
                  <a:cubicBezTo>
                    <a:pt x="1298061" y="780360"/>
                    <a:pt x="1294089" y="789949"/>
                    <a:pt x="1287019" y="797019"/>
                  </a:cubicBezTo>
                  <a:cubicBezTo>
                    <a:pt x="1279949" y="804089"/>
                    <a:pt x="1270360" y="808061"/>
                    <a:pt x="1260361" y="808061"/>
                  </a:cubicBezTo>
                  <a:lnTo>
                    <a:pt x="37700" y="808061"/>
                  </a:lnTo>
                  <a:cubicBezTo>
                    <a:pt x="16879" y="808061"/>
                    <a:pt x="0" y="791182"/>
                    <a:pt x="0" y="770361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04775"/>
              <a:ext cx="1298061" cy="9128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7" id="17"/>
          <p:cNvSpPr/>
          <p:nvPr/>
        </p:nvSpPr>
        <p:spPr>
          <a:xfrm>
            <a:off x="12588103" y="4583608"/>
            <a:ext cx="2808198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8" id="18"/>
          <p:cNvGrpSpPr/>
          <p:nvPr/>
        </p:nvGrpSpPr>
        <p:grpSpPr>
          <a:xfrm rot="0">
            <a:off x="1178174" y="6337953"/>
            <a:ext cx="4928575" cy="3068107"/>
            <a:chOff x="0" y="0"/>
            <a:chExt cx="1298061" cy="80806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98061" cy="808061"/>
            </a:xfrm>
            <a:custGeom>
              <a:avLst/>
              <a:gdLst/>
              <a:ahLst/>
              <a:cxnLst/>
              <a:rect r="r" b="b" t="t" l="l"/>
              <a:pathLst>
                <a:path h="808061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770361"/>
                  </a:lnTo>
                  <a:cubicBezTo>
                    <a:pt x="1298061" y="780360"/>
                    <a:pt x="1294089" y="789949"/>
                    <a:pt x="1287019" y="797019"/>
                  </a:cubicBezTo>
                  <a:cubicBezTo>
                    <a:pt x="1279949" y="804089"/>
                    <a:pt x="1270360" y="808061"/>
                    <a:pt x="1260361" y="808061"/>
                  </a:cubicBezTo>
                  <a:lnTo>
                    <a:pt x="37700" y="808061"/>
                  </a:lnTo>
                  <a:cubicBezTo>
                    <a:pt x="16879" y="808061"/>
                    <a:pt x="0" y="791182"/>
                    <a:pt x="0" y="770361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04775"/>
              <a:ext cx="1298061" cy="9128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21" id="21"/>
          <p:cNvSpPr/>
          <p:nvPr/>
        </p:nvSpPr>
        <p:spPr>
          <a:xfrm>
            <a:off x="1429931" y="7858902"/>
            <a:ext cx="3068738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22" id="22"/>
          <p:cNvGrpSpPr/>
          <p:nvPr/>
        </p:nvGrpSpPr>
        <p:grpSpPr>
          <a:xfrm rot="0">
            <a:off x="6754449" y="6337953"/>
            <a:ext cx="4928575" cy="3068107"/>
            <a:chOff x="0" y="0"/>
            <a:chExt cx="1298061" cy="808061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298061" cy="808061"/>
            </a:xfrm>
            <a:custGeom>
              <a:avLst/>
              <a:gdLst/>
              <a:ahLst/>
              <a:cxnLst/>
              <a:rect r="r" b="b" t="t" l="l"/>
              <a:pathLst>
                <a:path h="808061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770361"/>
                  </a:lnTo>
                  <a:cubicBezTo>
                    <a:pt x="1298061" y="780360"/>
                    <a:pt x="1294089" y="789949"/>
                    <a:pt x="1287019" y="797019"/>
                  </a:cubicBezTo>
                  <a:cubicBezTo>
                    <a:pt x="1279949" y="804089"/>
                    <a:pt x="1270360" y="808061"/>
                    <a:pt x="1260361" y="808061"/>
                  </a:cubicBezTo>
                  <a:lnTo>
                    <a:pt x="37700" y="808061"/>
                  </a:lnTo>
                  <a:cubicBezTo>
                    <a:pt x="16879" y="808061"/>
                    <a:pt x="0" y="791182"/>
                    <a:pt x="0" y="770361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011153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104775"/>
              <a:ext cx="1298061" cy="9128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25" id="25"/>
          <p:cNvSpPr/>
          <p:nvPr/>
        </p:nvSpPr>
        <p:spPr>
          <a:xfrm>
            <a:off x="7006206" y="7858902"/>
            <a:ext cx="2938556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26" id="26"/>
          <p:cNvGrpSpPr/>
          <p:nvPr/>
        </p:nvGrpSpPr>
        <p:grpSpPr>
          <a:xfrm rot="0">
            <a:off x="12330725" y="6324848"/>
            <a:ext cx="4928575" cy="3068107"/>
            <a:chOff x="0" y="0"/>
            <a:chExt cx="1298061" cy="808061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298061" cy="808061"/>
            </a:xfrm>
            <a:custGeom>
              <a:avLst/>
              <a:gdLst/>
              <a:ahLst/>
              <a:cxnLst/>
              <a:rect r="r" b="b" t="t" l="l"/>
              <a:pathLst>
                <a:path h="808061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770361"/>
                  </a:lnTo>
                  <a:cubicBezTo>
                    <a:pt x="1298061" y="780360"/>
                    <a:pt x="1294089" y="789949"/>
                    <a:pt x="1287019" y="797019"/>
                  </a:cubicBezTo>
                  <a:cubicBezTo>
                    <a:pt x="1279949" y="804089"/>
                    <a:pt x="1270360" y="808061"/>
                    <a:pt x="1260361" y="808061"/>
                  </a:cubicBezTo>
                  <a:lnTo>
                    <a:pt x="37700" y="808061"/>
                  </a:lnTo>
                  <a:cubicBezTo>
                    <a:pt x="16879" y="808061"/>
                    <a:pt x="0" y="791182"/>
                    <a:pt x="0" y="770361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104775"/>
              <a:ext cx="1298061" cy="9128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29" id="29"/>
          <p:cNvSpPr/>
          <p:nvPr/>
        </p:nvSpPr>
        <p:spPr>
          <a:xfrm>
            <a:off x="12582482" y="7845796"/>
            <a:ext cx="2813820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0" id="30"/>
          <p:cNvSpPr/>
          <p:nvPr/>
        </p:nvSpPr>
        <p:spPr>
          <a:xfrm flipH="false" flipV="false" rot="0">
            <a:off x="5084474" y="3291527"/>
            <a:ext cx="698426" cy="792540"/>
          </a:xfrm>
          <a:custGeom>
            <a:avLst/>
            <a:gdLst/>
            <a:ahLst/>
            <a:cxnLst/>
            <a:rect r="r" b="b" t="t" l="l"/>
            <a:pathLst>
              <a:path h="792540" w="698426">
                <a:moveTo>
                  <a:pt x="0" y="0"/>
                </a:moveTo>
                <a:lnTo>
                  <a:pt x="698425" y="0"/>
                </a:lnTo>
                <a:lnTo>
                  <a:pt x="698425" y="792539"/>
                </a:lnTo>
                <a:lnTo>
                  <a:pt x="0" y="7925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0746397" y="3235929"/>
            <a:ext cx="684871" cy="848137"/>
          </a:xfrm>
          <a:custGeom>
            <a:avLst/>
            <a:gdLst/>
            <a:ahLst/>
            <a:cxnLst/>
            <a:rect r="r" b="b" t="t" l="l"/>
            <a:pathLst>
              <a:path h="848137" w="684871">
                <a:moveTo>
                  <a:pt x="0" y="0"/>
                </a:moveTo>
                <a:lnTo>
                  <a:pt x="684871" y="0"/>
                </a:lnTo>
                <a:lnTo>
                  <a:pt x="684871" y="848137"/>
                </a:lnTo>
                <a:lnTo>
                  <a:pt x="0" y="8481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6364315" y="3235929"/>
            <a:ext cx="653542" cy="785035"/>
          </a:xfrm>
          <a:custGeom>
            <a:avLst/>
            <a:gdLst/>
            <a:ahLst/>
            <a:cxnLst/>
            <a:rect r="r" b="b" t="t" l="l"/>
            <a:pathLst>
              <a:path h="785035" w="653542">
                <a:moveTo>
                  <a:pt x="0" y="0"/>
                </a:moveTo>
                <a:lnTo>
                  <a:pt x="653542" y="0"/>
                </a:lnTo>
                <a:lnTo>
                  <a:pt x="653542" y="785035"/>
                </a:lnTo>
                <a:lnTo>
                  <a:pt x="0" y="7850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5084474" y="6538943"/>
            <a:ext cx="698426" cy="698426"/>
          </a:xfrm>
          <a:custGeom>
            <a:avLst/>
            <a:gdLst/>
            <a:ahLst/>
            <a:cxnLst/>
            <a:rect r="r" b="b" t="t" l="l"/>
            <a:pathLst>
              <a:path h="698426" w="698426">
                <a:moveTo>
                  <a:pt x="0" y="0"/>
                </a:moveTo>
                <a:lnTo>
                  <a:pt x="698425" y="0"/>
                </a:lnTo>
                <a:lnTo>
                  <a:pt x="698425" y="698425"/>
                </a:lnTo>
                <a:lnTo>
                  <a:pt x="0" y="69842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10829038" y="6556051"/>
            <a:ext cx="651509" cy="681317"/>
          </a:xfrm>
          <a:custGeom>
            <a:avLst/>
            <a:gdLst/>
            <a:ahLst/>
            <a:cxnLst/>
            <a:rect r="r" b="b" t="t" l="l"/>
            <a:pathLst>
              <a:path h="681317" w="651509">
                <a:moveTo>
                  <a:pt x="0" y="0"/>
                </a:moveTo>
                <a:lnTo>
                  <a:pt x="651509" y="0"/>
                </a:lnTo>
                <a:lnTo>
                  <a:pt x="651509" y="681317"/>
                </a:lnTo>
                <a:lnTo>
                  <a:pt x="0" y="68131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16317436" y="6538943"/>
            <a:ext cx="654774" cy="698426"/>
          </a:xfrm>
          <a:custGeom>
            <a:avLst/>
            <a:gdLst/>
            <a:ahLst/>
            <a:cxnLst/>
            <a:rect r="r" b="b" t="t" l="l"/>
            <a:pathLst>
              <a:path h="698426" w="654774">
                <a:moveTo>
                  <a:pt x="0" y="0"/>
                </a:moveTo>
                <a:lnTo>
                  <a:pt x="654774" y="0"/>
                </a:lnTo>
                <a:lnTo>
                  <a:pt x="654774" y="698425"/>
                </a:lnTo>
                <a:lnTo>
                  <a:pt x="0" y="69842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196273" y="715769"/>
            <a:ext cx="5653457" cy="478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0"/>
              </a:lnSpc>
            </a:pP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WORKFL</a:t>
            </a: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OW EXAMPLE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196273" y="1286293"/>
            <a:ext cx="16435200" cy="542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ow Ev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yth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ng </a:t>
            </a:r>
            <a:r>
              <a:rPr lang="en-US" b="true" sz="3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Works Together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118441" y="2096698"/>
            <a:ext cx="15712169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See COMPLYment's intelligent automation in action. When new reg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ula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ons em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erge, our platform orchestrates a seamless compliance response ac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ross all connected modules.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435553" y="3825430"/>
            <a:ext cx="3368772" cy="643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</a:t>
            </a:r>
            <a:r>
              <a:rPr lang="en-US" b="true" sz="2100" strike="noStrike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ew Regulation Introduced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435553" y="4777689"/>
            <a:ext cx="4255152" cy="910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System identifies applicable requirements and notifies co</a:t>
            </a:r>
            <a:r>
              <a:rPr lang="en-US" sz="1999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mpliance team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011828" y="3825430"/>
            <a:ext cx="4072463" cy="643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Compli</a:t>
            </a: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</a:t>
            </a:r>
            <a:r>
              <a:rPr lang="en-US" b="true" sz="21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nce Controls Assigned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7011828" y="4702739"/>
            <a:ext cx="3790020" cy="910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AI sugges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ts relevant controls and maps them to exis</a:t>
            </a:r>
            <a:r>
              <a:rPr lang="en-US" sz="19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ting frameworks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2588103" y="3825430"/>
            <a:ext cx="3127314" cy="643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Evidence Uploaded Once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2588103" y="4689634"/>
            <a:ext cx="4242507" cy="910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Supporting documentation</a:t>
            </a:r>
            <a:r>
              <a:rPr lang="en-US" sz="1999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enters the centralized document management system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429931" y="7058273"/>
            <a:ext cx="3368772" cy="643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Auto-Mapp</a:t>
            </a:r>
            <a:r>
              <a:rPr lang="en-US" b="true" sz="21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ed Across Frameworks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429931" y="7964927"/>
            <a:ext cx="3822491" cy="910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Evidence automatically links to ISO 27001, SOC 2, </a:t>
            </a:r>
            <a:r>
              <a:rPr lang="en-US" sz="19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and other relevant controls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7006206" y="7058273"/>
            <a:ext cx="2938556" cy="643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Audit Pulls Evide</a:t>
            </a:r>
            <a:r>
              <a:rPr lang="en-US" b="true" sz="2100" strike="noStrike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nce Directly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7006206" y="7964927"/>
            <a:ext cx="3963213" cy="910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Auditors access pre-mapped evidence without manu</a:t>
            </a:r>
            <a:r>
              <a:rPr lang="en-US" sz="1999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al collection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2582482" y="7058273"/>
            <a:ext cx="3626728" cy="643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Risk &amp; Vulnerability Aligned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2582482" y="7951821"/>
            <a:ext cx="3781833" cy="910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Platform updates</a:t>
            </a:r>
            <a:r>
              <a:rPr lang="en-US" sz="19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risk scores and vulnerability tracking automatically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9627" y="743119"/>
            <a:ext cx="114163" cy="568712"/>
            <a:chOff x="0" y="0"/>
            <a:chExt cx="30068" cy="1497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1" r="0" b="-471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183796" y="2704517"/>
            <a:ext cx="4928575" cy="2589575"/>
            <a:chOff x="0" y="0"/>
            <a:chExt cx="1298061" cy="6820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98061" cy="682028"/>
            </a:xfrm>
            <a:custGeom>
              <a:avLst/>
              <a:gdLst/>
              <a:ahLst/>
              <a:cxnLst/>
              <a:rect r="r" b="b" t="t" l="l"/>
              <a:pathLst>
                <a:path h="682028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644328"/>
                  </a:lnTo>
                  <a:cubicBezTo>
                    <a:pt x="1298061" y="654327"/>
                    <a:pt x="1294089" y="663916"/>
                    <a:pt x="1287019" y="670986"/>
                  </a:cubicBezTo>
                  <a:cubicBezTo>
                    <a:pt x="1279949" y="678056"/>
                    <a:pt x="1270360" y="682028"/>
                    <a:pt x="1260361" y="682028"/>
                  </a:cubicBezTo>
                  <a:lnTo>
                    <a:pt x="37700" y="682028"/>
                  </a:lnTo>
                  <a:cubicBezTo>
                    <a:pt x="27701" y="682028"/>
                    <a:pt x="18112" y="678056"/>
                    <a:pt x="11042" y="670986"/>
                  </a:cubicBezTo>
                  <a:cubicBezTo>
                    <a:pt x="3972" y="663916"/>
                    <a:pt x="0" y="654327"/>
                    <a:pt x="0" y="644328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04775"/>
              <a:ext cx="1298061" cy="7868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9" id="9"/>
          <p:cNvSpPr/>
          <p:nvPr/>
        </p:nvSpPr>
        <p:spPr>
          <a:xfrm>
            <a:off x="1435553" y="3746933"/>
            <a:ext cx="3068738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0" id="10"/>
          <p:cNvGrpSpPr/>
          <p:nvPr/>
        </p:nvGrpSpPr>
        <p:grpSpPr>
          <a:xfrm rot="0">
            <a:off x="6760071" y="2704517"/>
            <a:ext cx="4928575" cy="2589575"/>
            <a:chOff x="0" y="0"/>
            <a:chExt cx="1298061" cy="6820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98061" cy="682028"/>
            </a:xfrm>
            <a:custGeom>
              <a:avLst/>
              <a:gdLst/>
              <a:ahLst/>
              <a:cxnLst/>
              <a:rect r="r" b="b" t="t" l="l"/>
              <a:pathLst>
                <a:path h="682028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644328"/>
                  </a:lnTo>
                  <a:cubicBezTo>
                    <a:pt x="1298061" y="654327"/>
                    <a:pt x="1294089" y="663916"/>
                    <a:pt x="1287019" y="670986"/>
                  </a:cubicBezTo>
                  <a:cubicBezTo>
                    <a:pt x="1279949" y="678056"/>
                    <a:pt x="1270360" y="682028"/>
                    <a:pt x="1260361" y="682028"/>
                  </a:cubicBezTo>
                  <a:lnTo>
                    <a:pt x="37700" y="682028"/>
                  </a:lnTo>
                  <a:cubicBezTo>
                    <a:pt x="27701" y="682028"/>
                    <a:pt x="18112" y="678056"/>
                    <a:pt x="11042" y="670986"/>
                  </a:cubicBezTo>
                  <a:cubicBezTo>
                    <a:pt x="3972" y="663916"/>
                    <a:pt x="0" y="654327"/>
                    <a:pt x="0" y="644328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04775"/>
              <a:ext cx="1298061" cy="7868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3" id="13"/>
          <p:cNvSpPr/>
          <p:nvPr/>
        </p:nvSpPr>
        <p:spPr>
          <a:xfrm>
            <a:off x="7011828" y="3746933"/>
            <a:ext cx="1383180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4" id="14"/>
          <p:cNvGrpSpPr/>
          <p:nvPr/>
        </p:nvGrpSpPr>
        <p:grpSpPr>
          <a:xfrm rot="0">
            <a:off x="12336346" y="2693456"/>
            <a:ext cx="4928575" cy="2589575"/>
            <a:chOff x="0" y="0"/>
            <a:chExt cx="1298061" cy="68202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98061" cy="682028"/>
            </a:xfrm>
            <a:custGeom>
              <a:avLst/>
              <a:gdLst/>
              <a:ahLst/>
              <a:cxnLst/>
              <a:rect r="r" b="b" t="t" l="l"/>
              <a:pathLst>
                <a:path h="682028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644328"/>
                  </a:lnTo>
                  <a:cubicBezTo>
                    <a:pt x="1298061" y="654327"/>
                    <a:pt x="1294089" y="663916"/>
                    <a:pt x="1287019" y="670986"/>
                  </a:cubicBezTo>
                  <a:cubicBezTo>
                    <a:pt x="1279949" y="678056"/>
                    <a:pt x="1270360" y="682028"/>
                    <a:pt x="1260361" y="682028"/>
                  </a:cubicBezTo>
                  <a:lnTo>
                    <a:pt x="37700" y="682028"/>
                  </a:lnTo>
                  <a:cubicBezTo>
                    <a:pt x="27701" y="682028"/>
                    <a:pt x="18112" y="678056"/>
                    <a:pt x="11042" y="670986"/>
                  </a:cubicBezTo>
                  <a:cubicBezTo>
                    <a:pt x="3972" y="663916"/>
                    <a:pt x="0" y="654327"/>
                    <a:pt x="0" y="644328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04775"/>
              <a:ext cx="1298061" cy="7868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7" id="17"/>
          <p:cNvSpPr/>
          <p:nvPr/>
        </p:nvSpPr>
        <p:spPr>
          <a:xfrm flipV="true">
            <a:off x="12588103" y="3733828"/>
            <a:ext cx="1560238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8" id="18"/>
          <p:cNvGrpSpPr/>
          <p:nvPr/>
        </p:nvGrpSpPr>
        <p:grpSpPr>
          <a:xfrm rot="0">
            <a:off x="4161448" y="5822429"/>
            <a:ext cx="4928575" cy="2591611"/>
            <a:chOff x="0" y="0"/>
            <a:chExt cx="1298061" cy="68256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98061" cy="682564"/>
            </a:xfrm>
            <a:custGeom>
              <a:avLst/>
              <a:gdLst/>
              <a:ahLst/>
              <a:cxnLst/>
              <a:rect r="r" b="b" t="t" l="l"/>
              <a:pathLst>
                <a:path h="682564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644864"/>
                  </a:lnTo>
                  <a:cubicBezTo>
                    <a:pt x="1298061" y="654863"/>
                    <a:pt x="1294089" y="664452"/>
                    <a:pt x="1287019" y="671522"/>
                  </a:cubicBezTo>
                  <a:cubicBezTo>
                    <a:pt x="1279949" y="678592"/>
                    <a:pt x="1270360" y="682564"/>
                    <a:pt x="1260361" y="682564"/>
                  </a:cubicBezTo>
                  <a:lnTo>
                    <a:pt x="37700" y="682564"/>
                  </a:lnTo>
                  <a:cubicBezTo>
                    <a:pt x="16879" y="682564"/>
                    <a:pt x="0" y="665685"/>
                    <a:pt x="0" y="644864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04775"/>
              <a:ext cx="1298061" cy="7873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21" id="21"/>
          <p:cNvSpPr/>
          <p:nvPr/>
        </p:nvSpPr>
        <p:spPr>
          <a:xfrm>
            <a:off x="4413205" y="6866881"/>
            <a:ext cx="1375317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22" id="22"/>
          <p:cNvGrpSpPr/>
          <p:nvPr/>
        </p:nvGrpSpPr>
        <p:grpSpPr>
          <a:xfrm rot="0">
            <a:off x="9737723" y="5811359"/>
            <a:ext cx="4928575" cy="2591611"/>
            <a:chOff x="0" y="0"/>
            <a:chExt cx="1298061" cy="682564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298061" cy="682564"/>
            </a:xfrm>
            <a:custGeom>
              <a:avLst/>
              <a:gdLst/>
              <a:ahLst/>
              <a:cxnLst/>
              <a:rect r="r" b="b" t="t" l="l"/>
              <a:pathLst>
                <a:path h="682564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644864"/>
                  </a:lnTo>
                  <a:cubicBezTo>
                    <a:pt x="1298061" y="654863"/>
                    <a:pt x="1294089" y="664452"/>
                    <a:pt x="1287019" y="671522"/>
                  </a:cubicBezTo>
                  <a:cubicBezTo>
                    <a:pt x="1279949" y="678592"/>
                    <a:pt x="1270360" y="682564"/>
                    <a:pt x="1260361" y="682564"/>
                  </a:cubicBezTo>
                  <a:lnTo>
                    <a:pt x="37700" y="682564"/>
                  </a:lnTo>
                  <a:cubicBezTo>
                    <a:pt x="16879" y="682564"/>
                    <a:pt x="0" y="665685"/>
                    <a:pt x="0" y="644864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104775"/>
              <a:ext cx="1298061" cy="7873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25" id="25"/>
          <p:cNvSpPr/>
          <p:nvPr/>
        </p:nvSpPr>
        <p:spPr>
          <a:xfrm>
            <a:off x="9989480" y="6853775"/>
            <a:ext cx="1266701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26" id="26"/>
          <p:cNvGrpSpPr/>
          <p:nvPr/>
        </p:nvGrpSpPr>
        <p:grpSpPr>
          <a:xfrm rot="0">
            <a:off x="5191675" y="2363596"/>
            <a:ext cx="1181046" cy="1181046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EEEE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9" id="29"/>
          <p:cNvSpPr/>
          <p:nvPr/>
        </p:nvSpPr>
        <p:spPr>
          <a:xfrm flipH="false" flipV="false" rot="0">
            <a:off x="5474835" y="2511554"/>
            <a:ext cx="614726" cy="790645"/>
          </a:xfrm>
          <a:custGeom>
            <a:avLst/>
            <a:gdLst/>
            <a:ahLst/>
            <a:cxnLst/>
            <a:rect r="r" b="b" t="t" l="l"/>
            <a:pathLst>
              <a:path h="790645" w="614726">
                <a:moveTo>
                  <a:pt x="0" y="0"/>
                </a:moveTo>
                <a:lnTo>
                  <a:pt x="614726" y="0"/>
                </a:lnTo>
                <a:lnTo>
                  <a:pt x="614726" y="790645"/>
                </a:lnTo>
                <a:lnTo>
                  <a:pt x="0" y="7906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7011828" y="3292674"/>
            <a:ext cx="4072463" cy="32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</a:t>
            </a: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ak</a:t>
            </a:r>
            <a:r>
              <a:rPr lang="en-US" b="true" sz="21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er</a:t>
            </a:r>
          </a:p>
        </p:txBody>
      </p:sp>
      <p:grpSp>
        <p:nvGrpSpPr>
          <p:cNvPr name="Group 31" id="31"/>
          <p:cNvGrpSpPr/>
          <p:nvPr/>
        </p:nvGrpSpPr>
        <p:grpSpPr>
          <a:xfrm rot="0">
            <a:off x="10846366" y="2363596"/>
            <a:ext cx="1181046" cy="1181046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10D68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34" id="34"/>
          <p:cNvSpPr/>
          <p:nvPr/>
        </p:nvSpPr>
        <p:spPr>
          <a:xfrm flipH="false" flipV="false" rot="0">
            <a:off x="11084291" y="2589222"/>
            <a:ext cx="729796" cy="729796"/>
          </a:xfrm>
          <a:custGeom>
            <a:avLst/>
            <a:gdLst/>
            <a:ahLst/>
            <a:cxnLst/>
            <a:rect r="r" b="b" t="t" l="l"/>
            <a:pathLst>
              <a:path h="729796" w="729796">
                <a:moveTo>
                  <a:pt x="0" y="0"/>
                </a:moveTo>
                <a:lnTo>
                  <a:pt x="729795" y="0"/>
                </a:lnTo>
                <a:lnTo>
                  <a:pt x="729795" y="729795"/>
                </a:lnTo>
                <a:lnTo>
                  <a:pt x="0" y="7297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12588103" y="3279569"/>
            <a:ext cx="4209770" cy="32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Checker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16422641" y="2280999"/>
            <a:ext cx="1181046" cy="1181046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EEEE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38" id="38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39" id="39"/>
          <p:cNvSpPr/>
          <p:nvPr/>
        </p:nvSpPr>
        <p:spPr>
          <a:xfrm flipH="false" flipV="false" rot="0">
            <a:off x="16654040" y="2491299"/>
            <a:ext cx="674895" cy="760445"/>
          </a:xfrm>
          <a:custGeom>
            <a:avLst/>
            <a:gdLst/>
            <a:ahLst/>
            <a:cxnLst/>
            <a:rect r="r" b="b" t="t" l="l"/>
            <a:pathLst>
              <a:path h="760445" w="674895">
                <a:moveTo>
                  <a:pt x="0" y="0"/>
                </a:moveTo>
                <a:lnTo>
                  <a:pt x="674894" y="0"/>
                </a:lnTo>
                <a:lnTo>
                  <a:pt x="674894" y="760445"/>
                </a:lnTo>
                <a:lnTo>
                  <a:pt x="0" y="7604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0" id="40"/>
          <p:cNvGrpSpPr/>
          <p:nvPr/>
        </p:nvGrpSpPr>
        <p:grpSpPr>
          <a:xfrm rot="0">
            <a:off x="8211052" y="5560792"/>
            <a:ext cx="1181046" cy="1181046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10D68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43" id="43"/>
          <p:cNvSpPr/>
          <p:nvPr/>
        </p:nvSpPr>
        <p:spPr>
          <a:xfrm flipH="false" flipV="false" rot="0">
            <a:off x="8507321" y="5776798"/>
            <a:ext cx="636679" cy="749035"/>
          </a:xfrm>
          <a:custGeom>
            <a:avLst/>
            <a:gdLst/>
            <a:ahLst/>
            <a:cxnLst/>
            <a:rect r="r" b="b" t="t" l="l"/>
            <a:pathLst>
              <a:path h="749035" w="636679">
                <a:moveTo>
                  <a:pt x="0" y="0"/>
                </a:moveTo>
                <a:lnTo>
                  <a:pt x="636679" y="0"/>
                </a:lnTo>
                <a:lnTo>
                  <a:pt x="636679" y="749035"/>
                </a:lnTo>
                <a:lnTo>
                  <a:pt x="0" y="74903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4" id="44"/>
          <p:cNvGrpSpPr/>
          <p:nvPr/>
        </p:nvGrpSpPr>
        <p:grpSpPr>
          <a:xfrm rot="0">
            <a:off x="13787328" y="5560792"/>
            <a:ext cx="1181046" cy="1181046"/>
            <a:chOff x="0" y="0"/>
            <a:chExt cx="812800" cy="8128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EEEE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47" id="47"/>
          <p:cNvSpPr/>
          <p:nvPr/>
        </p:nvSpPr>
        <p:spPr>
          <a:xfrm flipH="false" flipV="false" rot="0">
            <a:off x="13995897" y="5811359"/>
            <a:ext cx="837288" cy="691809"/>
          </a:xfrm>
          <a:custGeom>
            <a:avLst/>
            <a:gdLst/>
            <a:ahLst/>
            <a:cxnLst/>
            <a:rect r="r" b="b" t="t" l="l"/>
            <a:pathLst>
              <a:path h="691809" w="837288">
                <a:moveTo>
                  <a:pt x="0" y="0"/>
                </a:moveTo>
                <a:lnTo>
                  <a:pt x="837288" y="0"/>
                </a:lnTo>
                <a:lnTo>
                  <a:pt x="837288" y="691809"/>
                </a:lnTo>
                <a:lnTo>
                  <a:pt x="0" y="69180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8" id="48"/>
          <p:cNvSpPr txBox="true"/>
          <p:nvPr/>
        </p:nvSpPr>
        <p:spPr>
          <a:xfrm rot="0">
            <a:off x="1196273" y="713168"/>
            <a:ext cx="16435200" cy="542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Who Uses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COMPLYment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196273" y="1432219"/>
            <a:ext cx="16063027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COMPLYment supports sp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ecia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lized roles with 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tailored permission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 and workflows. Our maker-checker-auditor architecture ensures separati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on of d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uties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while main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ining op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erational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efficiency.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435553" y="3292674"/>
            <a:ext cx="3368772" cy="32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Complianc</a:t>
            </a:r>
            <a:r>
              <a:rPr lang="en-US" b="true" sz="2100" strike="noStrike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 Manager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435553" y="3852958"/>
            <a:ext cx="4352968" cy="1205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Oversees frameworks, assigns controls, monitors compliance he</a:t>
            </a:r>
            <a:r>
              <a:rPr lang="en-US" sz="1999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alth, and generates executive reports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7011828" y="3852958"/>
            <a:ext cx="4425061" cy="910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Creates 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and updates compliance documentation, uploads evidence, and ini</a:t>
            </a:r>
            <a:r>
              <a:rPr lang="en-US" sz="19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tiates workflow approvals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2588103" y="3839853"/>
            <a:ext cx="4425061" cy="910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Identify overlapping</a:t>
            </a:r>
            <a:r>
              <a:rPr lang="en-US" sz="1999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controls across ISO 27001, SOC 2, GDPR, and 50+ other standards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4413205" y="6412622"/>
            <a:ext cx="3797848" cy="32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Aud</a:t>
            </a: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it</a:t>
            </a:r>
            <a:r>
              <a:rPr lang="en-US" b="true" sz="21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or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4413205" y="6972906"/>
            <a:ext cx="4425061" cy="910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Acce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sses read-only evidence, conducts assessments, and documents audit</a:t>
            </a:r>
            <a:r>
              <a:rPr lang="en-US" sz="19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findings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9989480" y="6399516"/>
            <a:ext cx="3797848" cy="32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Admin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9989480" y="6959801"/>
            <a:ext cx="4425061" cy="910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Manages user access, configures system sett</a:t>
            </a:r>
            <a:r>
              <a:rPr lang="en-US" sz="1999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ings, and maintains platform security</a:t>
            </a:r>
          </a:p>
        </p:txBody>
      </p:sp>
      <p:grpSp>
        <p:nvGrpSpPr>
          <p:cNvPr name="Group 59" id="59"/>
          <p:cNvGrpSpPr/>
          <p:nvPr/>
        </p:nvGrpSpPr>
        <p:grpSpPr>
          <a:xfrm rot="0">
            <a:off x="1196273" y="9137502"/>
            <a:ext cx="16063027" cy="604454"/>
            <a:chOff x="0" y="0"/>
            <a:chExt cx="21417370" cy="805938"/>
          </a:xfrm>
        </p:grpSpPr>
        <p:sp>
          <p:nvSpPr>
            <p:cNvPr name="TextBox 60" id="60"/>
            <p:cNvSpPr txBox="true"/>
            <p:nvPr/>
          </p:nvSpPr>
          <p:spPr>
            <a:xfrm rot="0">
              <a:off x="605088" y="-28575"/>
              <a:ext cx="20812282" cy="8345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40"/>
                </a:lnSpc>
              </a:pPr>
              <a:r>
                <a:rPr lang="en-US" sz="2000" spc="20" b="tru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Built-in Segregation: 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The maker-checker-auditor workflow ensures no single user can c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reate, approve, and audit the same control—critical for regulatory compliance.</a:t>
              </a:r>
            </a:p>
          </p:txBody>
        </p:sp>
        <p:grpSp>
          <p:nvGrpSpPr>
            <p:cNvPr name="Group 61" id="61"/>
            <p:cNvGrpSpPr/>
            <p:nvPr/>
          </p:nvGrpSpPr>
          <p:grpSpPr>
            <a:xfrm rot="0">
              <a:off x="0" y="0"/>
              <a:ext cx="380103" cy="380103"/>
              <a:chOff x="0" y="0"/>
              <a:chExt cx="75082" cy="75082"/>
            </a:xfrm>
          </p:grpSpPr>
          <p:sp>
            <p:nvSpPr>
              <p:cNvPr name="Freeform 62" id="62"/>
              <p:cNvSpPr/>
              <p:nvPr/>
            </p:nvSpPr>
            <p:spPr>
              <a:xfrm flipH="false" flipV="false" rot="0">
                <a:off x="0" y="0"/>
                <a:ext cx="75082" cy="75082"/>
              </a:xfrm>
              <a:custGeom>
                <a:avLst/>
                <a:gdLst/>
                <a:ahLst/>
                <a:cxnLst/>
                <a:rect r="r" b="b" t="t" l="l"/>
                <a:pathLst>
                  <a:path h="75082" w="75082">
                    <a:moveTo>
                      <a:pt x="0" y="0"/>
                    </a:moveTo>
                    <a:lnTo>
                      <a:pt x="75082" y="0"/>
                    </a:lnTo>
                    <a:lnTo>
                      <a:pt x="75082" y="75082"/>
                    </a:lnTo>
                    <a:lnTo>
                      <a:pt x="0" y="75082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gradFill>
                  <a:gsLst>
                    <a:gs pos="0">
                      <a:srgbClr val="F48B20">
                        <a:alpha val="100000"/>
                      </a:srgbClr>
                    </a:gs>
                    <a:gs pos="100000">
                      <a:srgbClr val="EE4633">
                        <a:alpha val="100000"/>
                      </a:srgbClr>
                    </a:gs>
                  </a:gsLst>
                  <a:lin ang="0"/>
                </a:gradFill>
                <a:prstDash val="solid"/>
                <a:miter/>
              </a:ln>
            </p:spPr>
          </p:sp>
          <p:sp>
            <p:nvSpPr>
              <p:cNvPr name="TextBox 63" id="63"/>
              <p:cNvSpPr txBox="true"/>
              <p:nvPr/>
            </p:nvSpPr>
            <p:spPr>
              <a:xfrm>
                <a:off x="0" y="-57150"/>
                <a:ext cx="75082" cy="1322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1" r="0" b="-47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9627" y="1316243"/>
            <a:ext cx="114163" cy="568712"/>
            <a:chOff x="0" y="0"/>
            <a:chExt cx="30068" cy="14978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5928528"/>
            <a:ext cx="18288000" cy="4358472"/>
            <a:chOff x="0" y="0"/>
            <a:chExt cx="4816593" cy="114791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1147910"/>
            </a:xfrm>
            <a:custGeom>
              <a:avLst/>
              <a:gdLst/>
              <a:ahLst/>
              <a:cxnLst/>
              <a:rect r="r" b="b" t="t" l="l"/>
              <a:pathLst>
                <a:path h="1147910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147910"/>
                  </a:lnTo>
                  <a:lnTo>
                    <a:pt x="0" y="1147910"/>
                  </a:lnTo>
                  <a:close/>
                </a:path>
              </a:pathLst>
            </a:custGeom>
            <a:solidFill>
              <a:srgbClr val="011153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4816593" cy="1205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183796" y="3258558"/>
            <a:ext cx="4928575" cy="2169108"/>
            <a:chOff x="0" y="0"/>
            <a:chExt cx="1298061" cy="57128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98061" cy="571288"/>
            </a:xfrm>
            <a:custGeom>
              <a:avLst/>
              <a:gdLst/>
              <a:ahLst/>
              <a:cxnLst/>
              <a:rect r="r" b="b" t="t" l="l"/>
              <a:pathLst>
                <a:path h="571288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533588"/>
                  </a:lnTo>
                  <a:cubicBezTo>
                    <a:pt x="1298061" y="543587"/>
                    <a:pt x="1294089" y="553176"/>
                    <a:pt x="1287019" y="560246"/>
                  </a:cubicBezTo>
                  <a:cubicBezTo>
                    <a:pt x="1279949" y="567316"/>
                    <a:pt x="1270360" y="571288"/>
                    <a:pt x="1260361" y="571288"/>
                  </a:cubicBezTo>
                  <a:lnTo>
                    <a:pt x="37700" y="571288"/>
                  </a:lnTo>
                  <a:cubicBezTo>
                    <a:pt x="16879" y="571288"/>
                    <a:pt x="0" y="554409"/>
                    <a:pt x="0" y="533588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04775"/>
              <a:ext cx="1298061" cy="6760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2" id="12"/>
          <p:cNvSpPr/>
          <p:nvPr/>
        </p:nvSpPr>
        <p:spPr>
          <a:xfrm>
            <a:off x="1435553" y="4201955"/>
            <a:ext cx="3597795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3" id="13"/>
          <p:cNvGrpSpPr/>
          <p:nvPr/>
        </p:nvGrpSpPr>
        <p:grpSpPr>
          <a:xfrm rot="0">
            <a:off x="6760071" y="3258558"/>
            <a:ext cx="4928575" cy="2169108"/>
            <a:chOff x="0" y="0"/>
            <a:chExt cx="1298061" cy="57128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298061" cy="571288"/>
            </a:xfrm>
            <a:custGeom>
              <a:avLst/>
              <a:gdLst/>
              <a:ahLst/>
              <a:cxnLst/>
              <a:rect r="r" b="b" t="t" l="l"/>
              <a:pathLst>
                <a:path h="571288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533588"/>
                  </a:lnTo>
                  <a:cubicBezTo>
                    <a:pt x="1298061" y="543587"/>
                    <a:pt x="1294089" y="553176"/>
                    <a:pt x="1287019" y="560246"/>
                  </a:cubicBezTo>
                  <a:cubicBezTo>
                    <a:pt x="1279949" y="567316"/>
                    <a:pt x="1270360" y="571288"/>
                    <a:pt x="1260361" y="571288"/>
                  </a:cubicBezTo>
                  <a:lnTo>
                    <a:pt x="37700" y="571288"/>
                  </a:lnTo>
                  <a:cubicBezTo>
                    <a:pt x="16879" y="571288"/>
                    <a:pt x="0" y="554409"/>
                    <a:pt x="0" y="533588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104775"/>
              <a:ext cx="1298061" cy="6760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6" id="16"/>
          <p:cNvSpPr/>
          <p:nvPr/>
        </p:nvSpPr>
        <p:spPr>
          <a:xfrm>
            <a:off x="7011828" y="4201955"/>
            <a:ext cx="3250583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7" id="17"/>
          <p:cNvGrpSpPr/>
          <p:nvPr/>
        </p:nvGrpSpPr>
        <p:grpSpPr>
          <a:xfrm rot="0">
            <a:off x="12336346" y="3247755"/>
            <a:ext cx="4928575" cy="2179912"/>
            <a:chOff x="0" y="0"/>
            <a:chExt cx="1298061" cy="57413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298061" cy="574133"/>
            </a:xfrm>
            <a:custGeom>
              <a:avLst/>
              <a:gdLst/>
              <a:ahLst/>
              <a:cxnLst/>
              <a:rect r="r" b="b" t="t" l="l"/>
              <a:pathLst>
                <a:path h="574133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536433"/>
                  </a:lnTo>
                  <a:cubicBezTo>
                    <a:pt x="1298061" y="546432"/>
                    <a:pt x="1294089" y="556021"/>
                    <a:pt x="1287019" y="563091"/>
                  </a:cubicBezTo>
                  <a:cubicBezTo>
                    <a:pt x="1279949" y="570161"/>
                    <a:pt x="1270360" y="574133"/>
                    <a:pt x="1260361" y="574133"/>
                  </a:cubicBezTo>
                  <a:lnTo>
                    <a:pt x="37700" y="574133"/>
                  </a:lnTo>
                  <a:cubicBezTo>
                    <a:pt x="16879" y="574133"/>
                    <a:pt x="0" y="557254"/>
                    <a:pt x="0" y="536433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04775"/>
              <a:ext cx="1298061" cy="6789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20" id="20"/>
          <p:cNvSpPr/>
          <p:nvPr/>
        </p:nvSpPr>
        <p:spPr>
          <a:xfrm flipV="true">
            <a:off x="12588103" y="4188849"/>
            <a:ext cx="3408099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>
            <a:off x="1559764" y="7304091"/>
            <a:ext cx="3736169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>
            <a:off x="7106441" y="7323141"/>
            <a:ext cx="3736169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>
            <a:off x="12653118" y="7342191"/>
            <a:ext cx="3736169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24" id="24"/>
          <p:cNvSpPr/>
          <p:nvPr/>
        </p:nvSpPr>
        <p:spPr>
          <a:xfrm flipH="false" flipV="false" rot="0">
            <a:off x="2966648" y="6191191"/>
            <a:ext cx="922401" cy="922401"/>
          </a:xfrm>
          <a:custGeom>
            <a:avLst/>
            <a:gdLst/>
            <a:ahLst/>
            <a:cxnLst/>
            <a:rect r="r" b="b" t="t" l="l"/>
            <a:pathLst>
              <a:path h="922401" w="922401">
                <a:moveTo>
                  <a:pt x="0" y="0"/>
                </a:moveTo>
                <a:lnTo>
                  <a:pt x="922401" y="0"/>
                </a:lnTo>
                <a:lnTo>
                  <a:pt x="922401" y="922400"/>
                </a:lnTo>
                <a:lnTo>
                  <a:pt x="0" y="922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8461368" y="6191191"/>
            <a:ext cx="1026315" cy="922401"/>
          </a:xfrm>
          <a:custGeom>
            <a:avLst/>
            <a:gdLst/>
            <a:ahLst/>
            <a:cxnLst/>
            <a:rect r="r" b="b" t="t" l="l"/>
            <a:pathLst>
              <a:path h="922401" w="1026315">
                <a:moveTo>
                  <a:pt x="0" y="0"/>
                </a:moveTo>
                <a:lnTo>
                  <a:pt x="1026315" y="0"/>
                </a:lnTo>
                <a:lnTo>
                  <a:pt x="1026315" y="922400"/>
                </a:lnTo>
                <a:lnTo>
                  <a:pt x="0" y="9224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4070380" y="6191191"/>
            <a:ext cx="901647" cy="922401"/>
          </a:xfrm>
          <a:custGeom>
            <a:avLst/>
            <a:gdLst/>
            <a:ahLst/>
            <a:cxnLst/>
            <a:rect r="r" b="b" t="t" l="l"/>
            <a:pathLst>
              <a:path h="922401" w="901647">
                <a:moveTo>
                  <a:pt x="0" y="0"/>
                </a:moveTo>
                <a:lnTo>
                  <a:pt x="901646" y="0"/>
                </a:lnTo>
                <a:lnTo>
                  <a:pt x="901646" y="922400"/>
                </a:lnTo>
                <a:lnTo>
                  <a:pt x="0" y="922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196273" y="715769"/>
            <a:ext cx="5653457" cy="478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0"/>
              </a:lnSpc>
            </a:pP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ARCHITEC</a:t>
            </a: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TURE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196273" y="1286293"/>
            <a:ext cx="8944381" cy="542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nterprise-Grade 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form </a:t>
            </a:r>
            <a:r>
              <a:rPr lang="en-US" b="true" sz="3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Built for Scale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118441" y="2096698"/>
            <a:ext cx="15712169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COMPLYment runs on a modern, secure technology stack designed for enterprise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reliability and performance. Our archit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ectur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 supports thousands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of concurrent users while maintaining sub-s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econd response times.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435553" y="3679782"/>
            <a:ext cx="3368772" cy="32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Front</a:t>
            </a:r>
            <a:r>
              <a:rPr lang="en-US" b="true" sz="21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end: Angular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435553" y="4382930"/>
            <a:ext cx="4255152" cy="614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Responsive, intuitive interface with real-time u</a:t>
            </a:r>
            <a:r>
              <a:rPr lang="en-US" sz="19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pdates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011828" y="3679782"/>
            <a:ext cx="4072463" cy="32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</a:t>
            </a: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</a:t>
            </a:r>
            <a:r>
              <a:rPr lang="en-US" b="true" sz="21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ckend: NestJS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011828" y="4307980"/>
            <a:ext cx="4177825" cy="614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Robus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 API layer with integrated AI servic</a:t>
            </a:r>
            <a:r>
              <a:rPr lang="en-US" sz="19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2588103" y="3679782"/>
            <a:ext cx="3127314" cy="32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Database: MongoDB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2588103" y="4294875"/>
            <a:ext cx="4242507" cy="910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Flexible, scalable NoSQL</a:t>
            </a:r>
            <a:r>
              <a:rPr lang="en-US" sz="19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architecture for complex compliance data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559764" y="7571663"/>
            <a:ext cx="3736169" cy="32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Role-Bas</a:t>
            </a:r>
            <a:r>
              <a:rPr lang="en-US" b="true" sz="2100" strike="noStrike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ed Access Control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682230" y="8064846"/>
            <a:ext cx="3491238" cy="9579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77"/>
              </a:lnSpc>
              <a:spcBef>
                <a:spcPct val="0"/>
              </a:spcBef>
            </a:pP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Granu</a:t>
            </a: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lar permissions </a:t>
            </a:r>
            <a:r>
              <a:rPr lang="en-US" sz="2100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ensure users see only what they need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106441" y="7590713"/>
            <a:ext cx="3736169" cy="32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</a:t>
            </a:r>
            <a:r>
              <a:rPr lang="en-US" b="true" sz="2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omprehensiv</a:t>
            </a:r>
            <a:r>
              <a:rPr lang="en-US" b="true" sz="2100" strike="noStrike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 Audit Logs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228907" y="8083896"/>
            <a:ext cx="3491238" cy="9579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77"/>
              </a:lnSpc>
              <a:spcBef>
                <a:spcPct val="0"/>
              </a:spcBef>
            </a:pP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Every action</a:t>
            </a: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tracked with tim</a:t>
            </a:r>
            <a:r>
              <a:rPr lang="en-US" sz="2100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estamp, user, and change details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2653118" y="7609763"/>
            <a:ext cx="3736169" cy="329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</a:t>
            </a:r>
            <a:r>
              <a:rPr lang="en-US" b="true" sz="2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ata</a:t>
            </a:r>
            <a:r>
              <a:rPr lang="en-US" b="true" sz="2100" strike="noStrike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Segregation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2775584" y="8102946"/>
            <a:ext cx="3491238" cy="643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77"/>
              </a:lnSpc>
              <a:spcBef>
                <a:spcPct val="0"/>
              </a:spcBef>
            </a:pP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Mu</a:t>
            </a: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lti-tenant archit</a:t>
            </a:r>
            <a:r>
              <a:rPr lang="en-US" sz="2100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ecture with strict data isolation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1" r="0" b="-47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9627" y="1316243"/>
            <a:ext cx="114163" cy="568712"/>
            <a:chOff x="0" y="0"/>
            <a:chExt cx="30068" cy="14978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185467" y="4751945"/>
            <a:ext cx="2922118" cy="3291143"/>
            <a:chOff x="0" y="0"/>
            <a:chExt cx="890882" cy="100338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90882" cy="1003388"/>
            </a:xfrm>
            <a:custGeom>
              <a:avLst/>
              <a:gdLst/>
              <a:ahLst/>
              <a:cxnLst/>
              <a:rect r="r" b="b" t="t" l="l"/>
              <a:pathLst>
                <a:path h="1003388" w="890882">
                  <a:moveTo>
                    <a:pt x="60937" y="0"/>
                  </a:moveTo>
                  <a:lnTo>
                    <a:pt x="829945" y="0"/>
                  </a:lnTo>
                  <a:cubicBezTo>
                    <a:pt x="846106" y="0"/>
                    <a:pt x="861606" y="6420"/>
                    <a:pt x="873034" y="17848"/>
                  </a:cubicBezTo>
                  <a:cubicBezTo>
                    <a:pt x="884462" y="29276"/>
                    <a:pt x="890882" y="44775"/>
                    <a:pt x="890882" y="60937"/>
                  </a:cubicBezTo>
                  <a:lnTo>
                    <a:pt x="890882" y="942451"/>
                  </a:lnTo>
                  <a:cubicBezTo>
                    <a:pt x="890882" y="958613"/>
                    <a:pt x="884462" y="974112"/>
                    <a:pt x="873034" y="985540"/>
                  </a:cubicBezTo>
                  <a:cubicBezTo>
                    <a:pt x="861606" y="996968"/>
                    <a:pt x="846106" y="1003388"/>
                    <a:pt x="829945" y="1003388"/>
                  </a:cubicBezTo>
                  <a:lnTo>
                    <a:pt x="60937" y="1003388"/>
                  </a:lnTo>
                  <a:cubicBezTo>
                    <a:pt x="44775" y="1003388"/>
                    <a:pt x="29276" y="996968"/>
                    <a:pt x="17848" y="985540"/>
                  </a:cubicBezTo>
                  <a:cubicBezTo>
                    <a:pt x="6420" y="974112"/>
                    <a:pt x="0" y="958613"/>
                    <a:pt x="0" y="942451"/>
                  </a:cubicBezTo>
                  <a:lnTo>
                    <a:pt x="0" y="60937"/>
                  </a:lnTo>
                  <a:cubicBezTo>
                    <a:pt x="0" y="44775"/>
                    <a:pt x="6420" y="29276"/>
                    <a:pt x="17848" y="17848"/>
                  </a:cubicBezTo>
                  <a:cubicBezTo>
                    <a:pt x="29276" y="6420"/>
                    <a:pt x="44775" y="0"/>
                    <a:pt x="60937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890882" cy="10510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9" id="9"/>
          <p:cNvSpPr/>
          <p:nvPr/>
        </p:nvSpPr>
        <p:spPr>
          <a:xfrm>
            <a:off x="2646526" y="4249408"/>
            <a:ext cx="13997734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908062" y="3666572"/>
            <a:ext cx="1476928" cy="1476928"/>
          </a:xfrm>
          <a:custGeom>
            <a:avLst/>
            <a:gdLst/>
            <a:ahLst/>
            <a:cxnLst/>
            <a:rect r="r" b="b" t="t" l="l"/>
            <a:pathLst>
              <a:path h="1476928" w="1476928">
                <a:moveTo>
                  <a:pt x="0" y="0"/>
                </a:moveTo>
                <a:lnTo>
                  <a:pt x="1476928" y="0"/>
                </a:lnTo>
                <a:lnTo>
                  <a:pt x="1476928" y="1476928"/>
                </a:lnTo>
                <a:lnTo>
                  <a:pt x="0" y="14769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11" id="11"/>
          <p:cNvGrpSpPr/>
          <p:nvPr/>
        </p:nvGrpSpPr>
        <p:grpSpPr>
          <a:xfrm rot="0">
            <a:off x="2056003" y="3666572"/>
            <a:ext cx="1181046" cy="1181046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EEEE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4651312" y="4751945"/>
            <a:ext cx="2922118" cy="3291143"/>
            <a:chOff x="0" y="0"/>
            <a:chExt cx="890882" cy="100338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90882" cy="1003388"/>
            </a:xfrm>
            <a:custGeom>
              <a:avLst/>
              <a:gdLst/>
              <a:ahLst/>
              <a:cxnLst/>
              <a:rect r="r" b="b" t="t" l="l"/>
              <a:pathLst>
                <a:path h="1003388" w="890882">
                  <a:moveTo>
                    <a:pt x="60937" y="0"/>
                  </a:moveTo>
                  <a:lnTo>
                    <a:pt x="829945" y="0"/>
                  </a:lnTo>
                  <a:cubicBezTo>
                    <a:pt x="846106" y="0"/>
                    <a:pt x="861606" y="6420"/>
                    <a:pt x="873034" y="17848"/>
                  </a:cubicBezTo>
                  <a:cubicBezTo>
                    <a:pt x="884462" y="29276"/>
                    <a:pt x="890882" y="44775"/>
                    <a:pt x="890882" y="60937"/>
                  </a:cubicBezTo>
                  <a:lnTo>
                    <a:pt x="890882" y="942451"/>
                  </a:lnTo>
                  <a:cubicBezTo>
                    <a:pt x="890882" y="958613"/>
                    <a:pt x="884462" y="974112"/>
                    <a:pt x="873034" y="985540"/>
                  </a:cubicBezTo>
                  <a:cubicBezTo>
                    <a:pt x="861606" y="996968"/>
                    <a:pt x="846106" y="1003388"/>
                    <a:pt x="829945" y="1003388"/>
                  </a:cubicBezTo>
                  <a:lnTo>
                    <a:pt x="60937" y="1003388"/>
                  </a:lnTo>
                  <a:cubicBezTo>
                    <a:pt x="44775" y="1003388"/>
                    <a:pt x="29276" y="996968"/>
                    <a:pt x="17848" y="985540"/>
                  </a:cubicBezTo>
                  <a:cubicBezTo>
                    <a:pt x="6420" y="974112"/>
                    <a:pt x="0" y="958613"/>
                    <a:pt x="0" y="942451"/>
                  </a:cubicBezTo>
                  <a:lnTo>
                    <a:pt x="0" y="60937"/>
                  </a:lnTo>
                  <a:cubicBezTo>
                    <a:pt x="0" y="44775"/>
                    <a:pt x="6420" y="29276"/>
                    <a:pt x="17848" y="17848"/>
                  </a:cubicBezTo>
                  <a:cubicBezTo>
                    <a:pt x="29276" y="6420"/>
                    <a:pt x="44775" y="0"/>
                    <a:pt x="60937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890882" cy="10510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5373907" y="3666572"/>
            <a:ext cx="1476928" cy="1476928"/>
          </a:xfrm>
          <a:custGeom>
            <a:avLst/>
            <a:gdLst/>
            <a:ahLst/>
            <a:cxnLst/>
            <a:rect r="r" b="b" t="t" l="l"/>
            <a:pathLst>
              <a:path h="1476928" w="1476928">
                <a:moveTo>
                  <a:pt x="0" y="0"/>
                </a:moveTo>
                <a:lnTo>
                  <a:pt x="1476928" y="0"/>
                </a:lnTo>
                <a:lnTo>
                  <a:pt x="1476928" y="1476928"/>
                </a:lnTo>
                <a:lnTo>
                  <a:pt x="0" y="14769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18" id="18"/>
          <p:cNvGrpSpPr/>
          <p:nvPr/>
        </p:nvGrpSpPr>
        <p:grpSpPr>
          <a:xfrm rot="0">
            <a:off x="5521848" y="3666572"/>
            <a:ext cx="1181046" cy="1181046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EEEE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8116355" y="4751945"/>
            <a:ext cx="2922118" cy="3291143"/>
            <a:chOff x="0" y="0"/>
            <a:chExt cx="890882" cy="100338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90882" cy="1003388"/>
            </a:xfrm>
            <a:custGeom>
              <a:avLst/>
              <a:gdLst/>
              <a:ahLst/>
              <a:cxnLst/>
              <a:rect r="r" b="b" t="t" l="l"/>
              <a:pathLst>
                <a:path h="1003388" w="890882">
                  <a:moveTo>
                    <a:pt x="60937" y="0"/>
                  </a:moveTo>
                  <a:lnTo>
                    <a:pt x="829945" y="0"/>
                  </a:lnTo>
                  <a:cubicBezTo>
                    <a:pt x="846106" y="0"/>
                    <a:pt x="861606" y="6420"/>
                    <a:pt x="873034" y="17848"/>
                  </a:cubicBezTo>
                  <a:cubicBezTo>
                    <a:pt x="884462" y="29276"/>
                    <a:pt x="890882" y="44775"/>
                    <a:pt x="890882" y="60937"/>
                  </a:cubicBezTo>
                  <a:lnTo>
                    <a:pt x="890882" y="942451"/>
                  </a:lnTo>
                  <a:cubicBezTo>
                    <a:pt x="890882" y="958613"/>
                    <a:pt x="884462" y="974112"/>
                    <a:pt x="873034" y="985540"/>
                  </a:cubicBezTo>
                  <a:cubicBezTo>
                    <a:pt x="861606" y="996968"/>
                    <a:pt x="846106" y="1003388"/>
                    <a:pt x="829945" y="1003388"/>
                  </a:cubicBezTo>
                  <a:lnTo>
                    <a:pt x="60937" y="1003388"/>
                  </a:lnTo>
                  <a:cubicBezTo>
                    <a:pt x="44775" y="1003388"/>
                    <a:pt x="29276" y="996968"/>
                    <a:pt x="17848" y="985540"/>
                  </a:cubicBezTo>
                  <a:cubicBezTo>
                    <a:pt x="6420" y="974112"/>
                    <a:pt x="0" y="958613"/>
                    <a:pt x="0" y="942451"/>
                  </a:cubicBezTo>
                  <a:lnTo>
                    <a:pt x="0" y="60937"/>
                  </a:lnTo>
                  <a:cubicBezTo>
                    <a:pt x="0" y="44775"/>
                    <a:pt x="6420" y="29276"/>
                    <a:pt x="17848" y="17848"/>
                  </a:cubicBezTo>
                  <a:cubicBezTo>
                    <a:pt x="29276" y="6420"/>
                    <a:pt x="44775" y="0"/>
                    <a:pt x="60937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890882" cy="10510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8838950" y="3666572"/>
            <a:ext cx="1476928" cy="1476928"/>
          </a:xfrm>
          <a:custGeom>
            <a:avLst/>
            <a:gdLst/>
            <a:ahLst/>
            <a:cxnLst/>
            <a:rect r="r" b="b" t="t" l="l"/>
            <a:pathLst>
              <a:path h="1476928" w="1476928">
                <a:moveTo>
                  <a:pt x="0" y="0"/>
                </a:moveTo>
                <a:lnTo>
                  <a:pt x="1476929" y="0"/>
                </a:lnTo>
                <a:lnTo>
                  <a:pt x="1476929" y="1476928"/>
                </a:lnTo>
                <a:lnTo>
                  <a:pt x="0" y="14769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25" id="25"/>
          <p:cNvGrpSpPr/>
          <p:nvPr/>
        </p:nvGrpSpPr>
        <p:grpSpPr>
          <a:xfrm rot="0">
            <a:off x="8986891" y="3666572"/>
            <a:ext cx="1181046" cy="1181046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EEEE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1581399" y="4678689"/>
            <a:ext cx="2922118" cy="3291143"/>
            <a:chOff x="0" y="0"/>
            <a:chExt cx="890882" cy="1003388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90882" cy="1003388"/>
            </a:xfrm>
            <a:custGeom>
              <a:avLst/>
              <a:gdLst/>
              <a:ahLst/>
              <a:cxnLst/>
              <a:rect r="r" b="b" t="t" l="l"/>
              <a:pathLst>
                <a:path h="1003388" w="890882">
                  <a:moveTo>
                    <a:pt x="60937" y="0"/>
                  </a:moveTo>
                  <a:lnTo>
                    <a:pt x="829945" y="0"/>
                  </a:lnTo>
                  <a:cubicBezTo>
                    <a:pt x="846106" y="0"/>
                    <a:pt x="861606" y="6420"/>
                    <a:pt x="873034" y="17848"/>
                  </a:cubicBezTo>
                  <a:cubicBezTo>
                    <a:pt x="884462" y="29276"/>
                    <a:pt x="890882" y="44775"/>
                    <a:pt x="890882" y="60937"/>
                  </a:cubicBezTo>
                  <a:lnTo>
                    <a:pt x="890882" y="942451"/>
                  </a:lnTo>
                  <a:cubicBezTo>
                    <a:pt x="890882" y="958613"/>
                    <a:pt x="884462" y="974112"/>
                    <a:pt x="873034" y="985540"/>
                  </a:cubicBezTo>
                  <a:cubicBezTo>
                    <a:pt x="861606" y="996968"/>
                    <a:pt x="846106" y="1003388"/>
                    <a:pt x="829945" y="1003388"/>
                  </a:cubicBezTo>
                  <a:lnTo>
                    <a:pt x="60937" y="1003388"/>
                  </a:lnTo>
                  <a:cubicBezTo>
                    <a:pt x="44775" y="1003388"/>
                    <a:pt x="29276" y="996968"/>
                    <a:pt x="17848" y="985540"/>
                  </a:cubicBezTo>
                  <a:cubicBezTo>
                    <a:pt x="6420" y="974112"/>
                    <a:pt x="0" y="958613"/>
                    <a:pt x="0" y="942451"/>
                  </a:cubicBezTo>
                  <a:lnTo>
                    <a:pt x="0" y="60937"/>
                  </a:lnTo>
                  <a:cubicBezTo>
                    <a:pt x="0" y="44775"/>
                    <a:pt x="6420" y="29276"/>
                    <a:pt x="17848" y="17848"/>
                  </a:cubicBezTo>
                  <a:cubicBezTo>
                    <a:pt x="29276" y="6420"/>
                    <a:pt x="44775" y="0"/>
                    <a:pt x="60937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47625"/>
              <a:ext cx="890882" cy="10510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31" id="31"/>
          <p:cNvSpPr/>
          <p:nvPr/>
        </p:nvSpPr>
        <p:spPr>
          <a:xfrm flipH="false" flipV="false" rot="0">
            <a:off x="12303994" y="3589836"/>
            <a:ext cx="1476928" cy="1476928"/>
          </a:xfrm>
          <a:custGeom>
            <a:avLst/>
            <a:gdLst/>
            <a:ahLst/>
            <a:cxnLst/>
            <a:rect r="r" b="b" t="t" l="l"/>
            <a:pathLst>
              <a:path h="1476928" w="1476928">
                <a:moveTo>
                  <a:pt x="0" y="0"/>
                </a:moveTo>
                <a:lnTo>
                  <a:pt x="1476928" y="0"/>
                </a:lnTo>
                <a:lnTo>
                  <a:pt x="1476928" y="1476928"/>
                </a:lnTo>
                <a:lnTo>
                  <a:pt x="0" y="14769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2" id="32"/>
          <p:cNvGrpSpPr/>
          <p:nvPr/>
        </p:nvGrpSpPr>
        <p:grpSpPr>
          <a:xfrm rot="0">
            <a:off x="12451935" y="3589836"/>
            <a:ext cx="1181046" cy="1181046"/>
            <a:chOff x="0" y="0"/>
            <a:chExt cx="812800" cy="812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EEEE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5046442" y="4605432"/>
            <a:ext cx="2922118" cy="3291143"/>
            <a:chOff x="0" y="0"/>
            <a:chExt cx="890882" cy="1003388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90882" cy="1003388"/>
            </a:xfrm>
            <a:custGeom>
              <a:avLst/>
              <a:gdLst/>
              <a:ahLst/>
              <a:cxnLst/>
              <a:rect r="r" b="b" t="t" l="l"/>
              <a:pathLst>
                <a:path h="1003388" w="890882">
                  <a:moveTo>
                    <a:pt x="60937" y="0"/>
                  </a:moveTo>
                  <a:lnTo>
                    <a:pt x="829945" y="0"/>
                  </a:lnTo>
                  <a:cubicBezTo>
                    <a:pt x="846106" y="0"/>
                    <a:pt x="861606" y="6420"/>
                    <a:pt x="873034" y="17848"/>
                  </a:cubicBezTo>
                  <a:cubicBezTo>
                    <a:pt x="884462" y="29276"/>
                    <a:pt x="890882" y="44775"/>
                    <a:pt x="890882" y="60937"/>
                  </a:cubicBezTo>
                  <a:lnTo>
                    <a:pt x="890882" y="942451"/>
                  </a:lnTo>
                  <a:cubicBezTo>
                    <a:pt x="890882" y="958613"/>
                    <a:pt x="884462" y="974112"/>
                    <a:pt x="873034" y="985540"/>
                  </a:cubicBezTo>
                  <a:cubicBezTo>
                    <a:pt x="861606" y="996968"/>
                    <a:pt x="846106" y="1003388"/>
                    <a:pt x="829945" y="1003388"/>
                  </a:cubicBezTo>
                  <a:lnTo>
                    <a:pt x="60937" y="1003388"/>
                  </a:lnTo>
                  <a:cubicBezTo>
                    <a:pt x="44775" y="1003388"/>
                    <a:pt x="29276" y="996968"/>
                    <a:pt x="17848" y="985540"/>
                  </a:cubicBezTo>
                  <a:cubicBezTo>
                    <a:pt x="6420" y="974112"/>
                    <a:pt x="0" y="958613"/>
                    <a:pt x="0" y="942451"/>
                  </a:cubicBezTo>
                  <a:lnTo>
                    <a:pt x="0" y="60937"/>
                  </a:lnTo>
                  <a:cubicBezTo>
                    <a:pt x="0" y="44775"/>
                    <a:pt x="6420" y="29276"/>
                    <a:pt x="17848" y="17848"/>
                  </a:cubicBezTo>
                  <a:cubicBezTo>
                    <a:pt x="29276" y="6420"/>
                    <a:pt x="44775" y="0"/>
                    <a:pt x="60937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47625"/>
              <a:ext cx="890882" cy="10510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38" id="38"/>
          <p:cNvSpPr/>
          <p:nvPr/>
        </p:nvSpPr>
        <p:spPr>
          <a:xfrm flipH="false" flipV="false" rot="0">
            <a:off x="15769037" y="3513100"/>
            <a:ext cx="1476928" cy="1476928"/>
          </a:xfrm>
          <a:custGeom>
            <a:avLst/>
            <a:gdLst/>
            <a:ahLst/>
            <a:cxnLst/>
            <a:rect r="r" b="b" t="t" l="l"/>
            <a:pathLst>
              <a:path h="1476928" w="1476928">
                <a:moveTo>
                  <a:pt x="0" y="0"/>
                </a:moveTo>
                <a:lnTo>
                  <a:pt x="1476928" y="0"/>
                </a:lnTo>
                <a:lnTo>
                  <a:pt x="1476928" y="1476928"/>
                </a:lnTo>
                <a:lnTo>
                  <a:pt x="0" y="14769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9" id="39"/>
          <p:cNvGrpSpPr/>
          <p:nvPr/>
        </p:nvGrpSpPr>
        <p:grpSpPr>
          <a:xfrm rot="0">
            <a:off x="15916978" y="3513100"/>
            <a:ext cx="1181046" cy="1181046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EEEE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41" id="41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42" id="42"/>
          <p:cNvSpPr/>
          <p:nvPr/>
        </p:nvSpPr>
        <p:spPr>
          <a:xfrm flipH="false" flipV="false" rot="0">
            <a:off x="2292105" y="3798784"/>
            <a:ext cx="708842" cy="806648"/>
          </a:xfrm>
          <a:custGeom>
            <a:avLst/>
            <a:gdLst/>
            <a:ahLst/>
            <a:cxnLst/>
            <a:rect r="r" b="b" t="t" l="l"/>
            <a:pathLst>
              <a:path h="806648" w="708842">
                <a:moveTo>
                  <a:pt x="0" y="0"/>
                </a:moveTo>
                <a:lnTo>
                  <a:pt x="708842" y="0"/>
                </a:lnTo>
                <a:lnTo>
                  <a:pt x="708842" y="806648"/>
                </a:lnTo>
                <a:lnTo>
                  <a:pt x="0" y="8066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5795659" y="3841544"/>
            <a:ext cx="633424" cy="805626"/>
          </a:xfrm>
          <a:custGeom>
            <a:avLst/>
            <a:gdLst/>
            <a:ahLst/>
            <a:cxnLst/>
            <a:rect r="r" b="b" t="t" l="l"/>
            <a:pathLst>
              <a:path h="805626" w="633424">
                <a:moveTo>
                  <a:pt x="0" y="0"/>
                </a:moveTo>
                <a:lnTo>
                  <a:pt x="633424" y="0"/>
                </a:lnTo>
                <a:lnTo>
                  <a:pt x="633424" y="805626"/>
                </a:lnTo>
                <a:lnTo>
                  <a:pt x="0" y="8056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9198095" y="3922099"/>
            <a:ext cx="758638" cy="589841"/>
          </a:xfrm>
          <a:custGeom>
            <a:avLst/>
            <a:gdLst/>
            <a:ahLst/>
            <a:cxnLst/>
            <a:rect r="r" b="b" t="t" l="l"/>
            <a:pathLst>
              <a:path h="589841" w="758638">
                <a:moveTo>
                  <a:pt x="0" y="0"/>
                </a:moveTo>
                <a:lnTo>
                  <a:pt x="758639" y="0"/>
                </a:lnTo>
                <a:lnTo>
                  <a:pt x="758639" y="589841"/>
                </a:lnTo>
                <a:lnTo>
                  <a:pt x="0" y="5898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12685880" y="3747045"/>
            <a:ext cx="713156" cy="713156"/>
          </a:xfrm>
          <a:custGeom>
            <a:avLst/>
            <a:gdLst/>
            <a:ahLst/>
            <a:cxnLst/>
            <a:rect r="r" b="b" t="t" l="l"/>
            <a:pathLst>
              <a:path h="713156" w="713156">
                <a:moveTo>
                  <a:pt x="0" y="0"/>
                </a:moveTo>
                <a:lnTo>
                  <a:pt x="713156" y="0"/>
                </a:lnTo>
                <a:lnTo>
                  <a:pt x="713156" y="713156"/>
                </a:lnTo>
                <a:lnTo>
                  <a:pt x="0" y="71315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16124072" y="3748052"/>
            <a:ext cx="834851" cy="763888"/>
          </a:xfrm>
          <a:custGeom>
            <a:avLst/>
            <a:gdLst/>
            <a:ahLst/>
            <a:cxnLst/>
            <a:rect r="r" b="b" t="t" l="l"/>
            <a:pathLst>
              <a:path h="763888" w="834851">
                <a:moveTo>
                  <a:pt x="0" y="0"/>
                </a:moveTo>
                <a:lnTo>
                  <a:pt x="834851" y="0"/>
                </a:lnTo>
                <a:lnTo>
                  <a:pt x="834851" y="763888"/>
                </a:lnTo>
                <a:lnTo>
                  <a:pt x="0" y="76388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7" id="47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196273" y="715769"/>
            <a:ext cx="5653457" cy="478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0"/>
              </a:lnSpc>
            </a:pP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INNOVATION </a:t>
            </a: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ROADMAP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196273" y="1286293"/>
            <a:ext cx="8944381" cy="542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 Future 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of </a:t>
            </a:r>
            <a:r>
              <a:rPr lang="en-US" b="true" sz="3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Intelligent Compliance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118441" y="2096698"/>
            <a:ext cx="15712169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COMPLYment's AI-powered roadmap transforms reactive compliance into proactive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risk management. Our upcoming f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eatur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l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everage machine learning to eliminate manual w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ork and provide predictive insights.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460121" y="5107348"/>
            <a:ext cx="2229935" cy="647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9"/>
              </a:lnSpc>
            </a:pPr>
            <a:r>
              <a:rPr lang="en-US" sz="19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AI C</a:t>
            </a:r>
            <a:r>
              <a:rPr lang="en-US" sz="19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ontrol Mapping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334159" y="5831162"/>
            <a:ext cx="2624733" cy="1904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9"/>
              </a:lnSpc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Machine lear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ning automatically maps requirements across frameworks, reducing manual effort by 80%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4925966" y="5107348"/>
            <a:ext cx="2229935" cy="647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9"/>
              </a:lnSpc>
            </a:pPr>
            <a:r>
              <a:rPr lang="en-US" sz="19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Evidence Ex</a:t>
            </a:r>
            <a:r>
              <a:rPr lang="en-US" sz="19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traction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4800004" y="5831162"/>
            <a:ext cx="2624733" cy="1904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9"/>
              </a:lnSpc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Natural language process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ing pulls key data from documents, populating controls automatically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8391009" y="5107348"/>
            <a:ext cx="2229935" cy="647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9"/>
              </a:lnSpc>
            </a:pPr>
            <a:r>
              <a:rPr lang="en-US" sz="19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Auto Risk Iden</a:t>
            </a:r>
            <a:r>
              <a:rPr lang="en-US" sz="19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tification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8265048" y="5831162"/>
            <a:ext cx="2624733" cy="1590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9"/>
              </a:lnSpc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AI analyzes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patterns to surface emerging risks before they become critical issues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1856053" y="5030612"/>
            <a:ext cx="2229935" cy="647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9"/>
              </a:lnSpc>
            </a:pPr>
            <a:r>
              <a:rPr lang="en-US" sz="19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Vulnerability Consol</a:t>
            </a:r>
            <a:r>
              <a:rPr lang="en-US" sz="19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idation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11730091" y="5754427"/>
            <a:ext cx="2624733" cy="1590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9"/>
              </a:lnSpc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Intelligent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aggregation of security findings from multiple scanning tools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15174664" y="4953876"/>
            <a:ext cx="2665675" cy="647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9"/>
              </a:lnSpc>
            </a:pPr>
            <a:r>
              <a:rPr lang="en-US" sz="19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Predictive Compliance He</a:t>
            </a:r>
            <a:r>
              <a:rPr lang="en-US" sz="199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alth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15195135" y="5677691"/>
            <a:ext cx="2624733" cy="1275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9"/>
              </a:lnSpc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Forec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asting models predict compliance gaps weeks before audits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9627" y="743119"/>
            <a:ext cx="114163" cy="568712"/>
            <a:chOff x="0" y="0"/>
            <a:chExt cx="30068" cy="1497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1" r="0" b="-47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4613680"/>
            <a:ext cx="3334972" cy="350172"/>
          </a:xfrm>
          <a:custGeom>
            <a:avLst/>
            <a:gdLst/>
            <a:ahLst/>
            <a:cxnLst/>
            <a:rect r="r" b="b" t="t" l="l"/>
            <a:pathLst>
              <a:path h="350172" w="3334972">
                <a:moveTo>
                  <a:pt x="0" y="0"/>
                </a:moveTo>
                <a:lnTo>
                  <a:pt x="3334972" y="0"/>
                </a:lnTo>
                <a:lnTo>
                  <a:pt x="3334972" y="350172"/>
                </a:lnTo>
                <a:lnTo>
                  <a:pt x="0" y="3501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244289" y="4613680"/>
            <a:ext cx="3334972" cy="350172"/>
          </a:xfrm>
          <a:custGeom>
            <a:avLst/>
            <a:gdLst/>
            <a:ahLst/>
            <a:cxnLst/>
            <a:rect r="r" b="b" t="t" l="l"/>
            <a:pathLst>
              <a:path h="350172" w="3334972">
                <a:moveTo>
                  <a:pt x="0" y="0"/>
                </a:moveTo>
                <a:lnTo>
                  <a:pt x="3334972" y="0"/>
                </a:lnTo>
                <a:lnTo>
                  <a:pt x="3334972" y="350172"/>
                </a:lnTo>
                <a:lnTo>
                  <a:pt x="0" y="3501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472913" y="4613680"/>
            <a:ext cx="3334972" cy="350172"/>
          </a:xfrm>
          <a:custGeom>
            <a:avLst/>
            <a:gdLst/>
            <a:ahLst/>
            <a:cxnLst/>
            <a:rect r="r" b="b" t="t" l="l"/>
            <a:pathLst>
              <a:path h="350172" w="3334972">
                <a:moveTo>
                  <a:pt x="0" y="0"/>
                </a:moveTo>
                <a:lnTo>
                  <a:pt x="3334972" y="0"/>
                </a:lnTo>
                <a:lnTo>
                  <a:pt x="3334972" y="350172"/>
                </a:lnTo>
                <a:lnTo>
                  <a:pt x="0" y="3501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701538" y="4613680"/>
            <a:ext cx="3334972" cy="350172"/>
          </a:xfrm>
          <a:custGeom>
            <a:avLst/>
            <a:gdLst/>
            <a:ahLst/>
            <a:cxnLst/>
            <a:rect r="r" b="b" t="t" l="l"/>
            <a:pathLst>
              <a:path h="350172" w="3334972">
                <a:moveTo>
                  <a:pt x="0" y="0"/>
                </a:moveTo>
                <a:lnTo>
                  <a:pt x="3334972" y="0"/>
                </a:lnTo>
                <a:lnTo>
                  <a:pt x="3334972" y="350172"/>
                </a:lnTo>
                <a:lnTo>
                  <a:pt x="0" y="3501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930163" y="4613680"/>
            <a:ext cx="3334972" cy="350172"/>
          </a:xfrm>
          <a:custGeom>
            <a:avLst/>
            <a:gdLst/>
            <a:ahLst/>
            <a:cxnLst/>
            <a:rect r="r" b="b" t="t" l="l"/>
            <a:pathLst>
              <a:path h="350172" w="3334972">
                <a:moveTo>
                  <a:pt x="0" y="0"/>
                </a:moveTo>
                <a:lnTo>
                  <a:pt x="3334972" y="0"/>
                </a:lnTo>
                <a:lnTo>
                  <a:pt x="3334972" y="350172"/>
                </a:lnTo>
                <a:lnTo>
                  <a:pt x="0" y="3501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118411" y="2488585"/>
            <a:ext cx="3122278" cy="2271552"/>
            <a:chOff x="0" y="0"/>
            <a:chExt cx="718692" cy="52287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18692" cy="522871"/>
            </a:xfrm>
            <a:custGeom>
              <a:avLst/>
              <a:gdLst/>
              <a:ahLst/>
              <a:cxnLst/>
              <a:rect r="r" b="b" t="t" l="l"/>
              <a:pathLst>
                <a:path h="522871" w="718692">
                  <a:moveTo>
                    <a:pt x="47112" y="0"/>
                  </a:moveTo>
                  <a:lnTo>
                    <a:pt x="671580" y="0"/>
                  </a:lnTo>
                  <a:cubicBezTo>
                    <a:pt x="697600" y="0"/>
                    <a:pt x="718692" y="21093"/>
                    <a:pt x="718692" y="47112"/>
                  </a:cubicBezTo>
                  <a:lnTo>
                    <a:pt x="718692" y="475759"/>
                  </a:lnTo>
                  <a:cubicBezTo>
                    <a:pt x="718692" y="488253"/>
                    <a:pt x="713729" y="500237"/>
                    <a:pt x="704894" y="509072"/>
                  </a:cubicBezTo>
                  <a:cubicBezTo>
                    <a:pt x="696058" y="517907"/>
                    <a:pt x="684075" y="522871"/>
                    <a:pt x="671580" y="522871"/>
                  </a:cubicBezTo>
                  <a:lnTo>
                    <a:pt x="47112" y="522871"/>
                  </a:lnTo>
                  <a:cubicBezTo>
                    <a:pt x="34617" y="522871"/>
                    <a:pt x="22634" y="517907"/>
                    <a:pt x="13799" y="509072"/>
                  </a:cubicBezTo>
                  <a:cubicBezTo>
                    <a:pt x="4964" y="500237"/>
                    <a:pt x="0" y="488253"/>
                    <a:pt x="0" y="475759"/>
                  </a:cubicBezTo>
                  <a:lnTo>
                    <a:pt x="0" y="47112"/>
                  </a:lnTo>
                  <a:cubicBezTo>
                    <a:pt x="0" y="34617"/>
                    <a:pt x="4964" y="22634"/>
                    <a:pt x="13799" y="13799"/>
                  </a:cubicBezTo>
                  <a:cubicBezTo>
                    <a:pt x="22634" y="4964"/>
                    <a:pt x="34617" y="0"/>
                    <a:pt x="47112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718692" cy="5800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4350636" y="2488585"/>
            <a:ext cx="3122278" cy="2271552"/>
            <a:chOff x="0" y="0"/>
            <a:chExt cx="718692" cy="52287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18692" cy="522871"/>
            </a:xfrm>
            <a:custGeom>
              <a:avLst/>
              <a:gdLst/>
              <a:ahLst/>
              <a:cxnLst/>
              <a:rect r="r" b="b" t="t" l="l"/>
              <a:pathLst>
                <a:path h="522871" w="718692">
                  <a:moveTo>
                    <a:pt x="47112" y="0"/>
                  </a:moveTo>
                  <a:lnTo>
                    <a:pt x="671580" y="0"/>
                  </a:lnTo>
                  <a:cubicBezTo>
                    <a:pt x="697600" y="0"/>
                    <a:pt x="718692" y="21093"/>
                    <a:pt x="718692" y="47112"/>
                  </a:cubicBezTo>
                  <a:lnTo>
                    <a:pt x="718692" y="475759"/>
                  </a:lnTo>
                  <a:cubicBezTo>
                    <a:pt x="718692" y="488253"/>
                    <a:pt x="713729" y="500237"/>
                    <a:pt x="704894" y="509072"/>
                  </a:cubicBezTo>
                  <a:cubicBezTo>
                    <a:pt x="696058" y="517907"/>
                    <a:pt x="684075" y="522871"/>
                    <a:pt x="671580" y="522871"/>
                  </a:cubicBezTo>
                  <a:lnTo>
                    <a:pt x="47112" y="522871"/>
                  </a:lnTo>
                  <a:cubicBezTo>
                    <a:pt x="34617" y="522871"/>
                    <a:pt x="22634" y="517907"/>
                    <a:pt x="13799" y="509072"/>
                  </a:cubicBezTo>
                  <a:cubicBezTo>
                    <a:pt x="4964" y="500237"/>
                    <a:pt x="0" y="488253"/>
                    <a:pt x="0" y="475759"/>
                  </a:cubicBezTo>
                  <a:lnTo>
                    <a:pt x="0" y="47112"/>
                  </a:lnTo>
                  <a:cubicBezTo>
                    <a:pt x="0" y="34617"/>
                    <a:pt x="4964" y="22634"/>
                    <a:pt x="13799" y="13799"/>
                  </a:cubicBezTo>
                  <a:cubicBezTo>
                    <a:pt x="22634" y="4964"/>
                    <a:pt x="34617" y="0"/>
                    <a:pt x="47112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718692" cy="5800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7582861" y="2488585"/>
            <a:ext cx="3122278" cy="2271552"/>
            <a:chOff x="0" y="0"/>
            <a:chExt cx="718692" cy="52287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18692" cy="522871"/>
            </a:xfrm>
            <a:custGeom>
              <a:avLst/>
              <a:gdLst/>
              <a:ahLst/>
              <a:cxnLst/>
              <a:rect r="r" b="b" t="t" l="l"/>
              <a:pathLst>
                <a:path h="522871" w="718692">
                  <a:moveTo>
                    <a:pt x="47112" y="0"/>
                  </a:moveTo>
                  <a:lnTo>
                    <a:pt x="671580" y="0"/>
                  </a:lnTo>
                  <a:cubicBezTo>
                    <a:pt x="697600" y="0"/>
                    <a:pt x="718692" y="21093"/>
                    <a:pt x="718692" y="47112"/>
                  </a:cubicBezTo>
                  <a:lnTo>
                    <a:pt x="718692" y="475759"/>
                  </a:lnTo>
                  <a:cubicBezTo>
                    <a:pt x="718692" y="488253"/>
                    <a:pt x="713729" y="500237"/>
                    <a:pt x="704894" y="509072"/>
                  </a:cubicBezTo>
                  <a:cubicBezTo>
                    <a:pt x="696058" y="517907"/>
                    <a:pt x="684075" y="522871"/>
                    <a:pt x="671580" y="522871"/>
                  </a:cubicBezTo>
                  <a:lnTo>
                    <a:pt x="47112" y="522871"/>
                  </a:lnTo>
                  <a:cubicBezTo>
                    <a:pt x="34617" y="522871"/>
                    <a:pt x="22634" y="517907"/>
                    <a:pt x="13799" y="509072"/>
                  </a:cubicBezTo>
                  <a:cubicBezTo>
                    <a:pt x="4964" y="500237"/>
                    <a:pt x="0" y="488253"/>
                    <a:pt x="0" y="475759"/>
                  </a:cubicBezTo>
                  <a:lnTo>
                    <a:pt x="0" y="47112"/>
                  </a:lnTo>
                  <a:cubicBezTo>
                    <a:pt x="0" y="34617"/>
                    <a:pt x="4964" y="22634"/>
                    <a:pt x="13799" y="13799"/>
                  </a:cubicBezTo>
                  <a:cubicBezTo>
                    <a:pt x="22634" y="4964"/>
                    <a:pt x="34617" y="0"/>
                    <a:pt x="47112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718692" cy="5800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0815087" y="2488585"/>
            <a:ext cx="3122278" cy="2271552"/>
            <a:chOff x="0" y="0"/>
            <a:chExt cx="718692" cy="52287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18692" cy="522871"/>
            </a:xfrm>
            <a:custGeom>
              <a:avLst/>
              <a:gdLst/>
              <a:ahLst/>
              <a:cxnLst/>
              <a:rect r="r" b="b" t="t" l="l"/>
              <a:pathLst>
                <a:path h="522871" w="718692">
                  <a:moveTo>
                    <a:pt x="47112" y="0"/>
                  </a:moveTo>
                  <a:lnTo>
                    <a:pt x="671580" y="0"/>
                  </a:lnTo>
                  <a:cubicBezTo>
                    <a:pt x="697600" y="0"/>
                    <a:pt x="718692" y="21093"/>
                    <a:pt x="718692" y="47112"/>
                  </a:cubicBezTo>
                  <a:lnTo>
                    <a:pt x="718692" y="475759"/>
                  </a:lnTo>
                  <a:cubicBezTo>
                    <a:pt x="718692" y="488253"/>
                    <a:pt x="713729" y="500237"/>
                    <a:pt x="704894" y="509072"/>
                  </a:cubicBezTo>
                  <a:cubicBezTo>
                    <a:pt x="696058" y="517907"/>
                    <a:pt x="684075" y="522871"/>
                    <a:pt x="671580" y="522871"/>
                  </a:cubicBezTo>
                  <a:lnTo>
                    <a:pt x="47112" y="522871"/>
                  </a:lnTo>
                  <a:cubicBezTo>
                    <a:pt x="34617" y="522871"/>
                    <a:pt x="22634" y="517907"/>
                    <a:pt x="13799" y="509072"/>
                  </a:cubicBezTo>
                  <a:cubicBezTo>
                    <a:pt x="4964" y="500237"/>
                    <a:pt x="0" y="488253"/>
                    <a:pt x="0" y="475759"/>
                  </a:cubicBezTo>
                  <a:lnTo>
                    <a:pt x="0" y="47112"/>
                  </a:lnTo>
                  <a:cubicBezTo>
                    <a:pt x="0" y="34617"/>
                    <a:pt x="4964" y="22634"/>
                    <a:pt x="13799" y="13799"/>
                  </a:cubicBezTo>
                  <a:cubicBezTo>
                    <a:pt x="22634" y="4964"/>
                    <a:pt x="34617" y="0"/>
                    <a:pt x="47112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718692" cy="5800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4047312" y="2488585"/>
            <a:ext cx="3122278" cy="2271552"/>
            <a:chOff x="0" y="0"/>
            <a:chExt cx="718692" cy="522871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718692" cy="522871"/>
            </a:xfrm>
            <a:custGeom>
              <a:avLst/>
              <a:gdLst/>
              <a:ahLst/>
              <a:cxnLst/>
              <a:rect r="r" b="b" t="t" l="l"/>
              <a:pathLst>
                <a:path h="522871" w="718692">
                  <a:moveTo>
                    <a:pt x="47112" y="0"/>
                  </a:moveTo>
                  <a:lnTo>
                    <a:pt x="671580" y="0"/>
                  </a:lnTo>
                  <a:cubicBezTo>
                    <a:pt x="697600" y="0"/>
                    <a:pt x="718692" y="21093"/>
                    <a:pt x="718692" y="47112"/>
                  </a:cubicBezTo>
                  <a:lnTo>
                    <a:pt x="718692" y="475759"/>
                  </a:lnTo>
                  <a:cubicBezTo>
                    <a:pt x="718692" y="488253"/>
                    <a:pt x="713729" y="500237"/>
                    <a:pt x="704894" y="509072"/>
                  </a:cubicBezTo>
                  <a:cubicBezTo>
                    <a:pt x="696058" y="517907"/>
                    <a:pt x="684075" y="522871"/>
                    <a:pt x="671580" y="522871"/>
                  </a:cubicBezTo>
                  <a:lnTo>
                    <a:pt x="47112" y="522871"/>
                  </a:lnTo>
                  <a:cubicBezTo>
                    <a:pt x="34617" y="522871"/>
                    <a:pt x="22634" y="517907"/>
                    <a:pt x="13799" y="509072"/>
                  </a:cubicBezTo>
                  <a:cubicBezTo>
                    <a:pt x="4964" y="500237"/>
                    <a:pt x="0" y="488253"/>
                    <a:pt x="0" y="475759"/>
                  </a:cubicBezTo>
                  <a:lnTo>
                    <a:pt x="0" y="47112"/>
                  </a:lnTo>
                  <a:cubicBezTo>
                    <a:pt x="0" y="34617"/>
                    <a:pt x="4964" y="22634"/>
                    <a:pt x="13799" y="13799"/>
                  </a:cubicBezTo>
                  <a:cubicBezTo>
                    <a:pt x="22634" y="4964"/>
                    <a:pt x="34617" y="0"/>
                    <a:pt x="47112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57150"/>
              <a:ext cx="718692" cy="5800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3314633" y="2219570"/>
            <a:ext cx="750253" cy="750253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6546858" y="2219570"/>
            <a:ext cx="750253" cy="750253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9785412" y="2219570"/>
            <a:ext cx="750253" cy="750253"/>
            <a:chOff x="0" y="0"/>
            <a:chExt cx="812800" cy="812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3019714" y="2219570"/>
            <a:ext cx="750253" cy="750253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TextBox 38" id="38"/>
          <p:cNvSpPr txBox="true"/>
          <p:nvPr/>
        </p:nvSpPr>
        <p:spPr>
          <a:xfrm rot="0">
            <a:off x="14194539" y="2613501"/>
            <a:ext cx="2882979" cy="6401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Lower </a:t>
            </a:r>
          </a:p>
          <a:p>
            <a:pPr algn="l" marL="0" indent="0" lvl="0">
              <a:lnSpc>
                <a:spcPts val="2520"/>
              </a:lnSpc>
              <a:spcBef>
                <a:spcPct val="0"/>
              </a:spcBef>
            </a:pP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Consulting Dependency</a:t>
            </a:r>
          </a:p>
        </p:txBody>
      </p:sp>
      <p:grpSp>
        <p:nvGrpSpPr>
          <p:cNvPr name="Group 39" id="39"/>
          <p:cNvGrpSpPr/>
          <p:nvPr/>
        </p:nvGrpSpPr>
        <p:grpSpPr>
          <a:xfrm rot="0">
            <a:off x="16228862" y="2219570"/>
            <a:ext cx="750253" cy="750253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Freeform 42" id="42"/>
          <p:cNvSpPr/>
          <p:nvPr/>
        </p:nvSpPr>
        <p:spPr>
          <a:xfrm flipH="false" flipV="false" rot="0">
            <a:off x="3443175" y="2355298"/>
            <a:ext cx="493168" cy="443235"/>
          </a:xfrm>
          <a:custGeom>
            <a:avLst/>
            <a:gdLst/>
            <a:ahLst/>
            <a:cxnLst/>
            <a:rect r="r" b="b" t="t" l="l"/>
            <a:pathLst>
              <a:path h="443235" w="493168">
                <a:moveTo>
                  <a:pt x="0" y="0"/>
                </a:moveTo>
                <a:lnTo>
                  <a:pt x="493169" y="0"/>
                </a:lnTo>
                <a:lnTo>
                  <a:pt x="493169" y="443235"/>
                </a:lnTo>
                <a:lnTo>
                  <a:pt x="0" y="4432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6675507" y="2337415"/>
            <a:ext cx="497779" cy="504719"/>
          </a:xfrm>
          <a:custGeom>
            <a:avLst/>
            <a:gdLst/>
            <a:ahLst/>
            <a:cxnLst/>
            <a:rect r="r" b="b" t="t" l="l"/>
            <a:pathLst>
              <a:path h="504719" w="497779">
                <a:moveTo>
                  <a:pt x="0" y="0"/>
                </a:moveTo>
                <a:lnTo>
                  <a:pt x="497779" y="0"/>
                </a:lnTo>
                <a:lnTo>
                  <a:pt x="497779" y="504719"/>
                </a:lnTo>
                <a:lnTo>
                  <a:pt x="0" y="5047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9932797" y="2373226"/>
            <a:ext cx="455483" cy="425307"/>
          </a:xfrm>
          <a:custGeom>
            <a:avLst/>
            <a:gdLst/>
            <a:ahLst/>
            <a:cxnLst/>
            <a:rect r="r" b="b" t="t" l="l"/>
            <a:pathLst>
              <a:path h="425307" w="455483">
                <a:moveTo>
                  <a:pt x="0" y="0"/>
                </a:moveTo>
                <a:lnTo>
                  <a:pt x="455483" y="0"/>
                </a:lnTo>
                <a:lnTo>
                  <a:pt x="455483" y="425307"/>
                </a:lnTo>
                <a:lnTo>
                  <a:pt x="0" y="42530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13144145" y="2363825"/>
            <a:ext cx="501390" cy="426181"/>
          </a:xfrm>
          <a:custGeom>
            <a:avLst/>
            <a:gdLst/>
            <a:ahLst/>
            <a:cxnLst/>
            <a:rect r="r" b="b" t="t" l="l"/>
            <a:pathLst>
              <a:path h="426181" w="501390">
                <a:moveTo>
                  <a:pt x="0" y="0"/>
                </a:moveTo>
                <a:lnTo>
                  <a:pt x="501390" y="0"/>
                </a:lnTo>
                <a:lnTo>
                  <a:pt x="501390" y="426181"/>
                </a:lnTo>
                <a:lnTo>
                  <a:pt x="0" y="42618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16365914" y="2337415"/>
            <a:ext cx="476148" cy="476148"/>
          </a:xfrm>
          <a:custGeom>
            <a:avLst/>
            <a:gdLst/>
            <a:ahLst/>
            <a:cxnLst/>
            <a:rect r="r" b="b" t="t" l="l"/>
            <a:pathLst>
              <a:path h="476148" w="476148">
                <a:moveTo>
                  <a:pt x="0" y="0"/>
                </a:moveTo>
                <a:lnTo>
                  <a:pt x="476148" y="0"/>
                </a:lnTo>
                <a:lnTo>
                  <a:pt x="476148" y="476149"/>
                </a:lnTo>
                <a:lnTo>
                  <a:pt x="0" y="47614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7" id="47"/>
          <p:cNvGrpSpPr/>
          <p:nvPr/>
        </p:nvGrpSpPr>
        <p:grpSpPr>
          <a:xfrm rot="0">
            <a:off x="0" y="5454104"/>
            <a:ext cx="18288000" cy="4832896"/>
            <a:chOff x="0" y="0"/>
            <a:chExt cx="4816593" cy="1272861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4816592" cy="1272861"/>
            </a:xfrm>
            <a:custGeom>
              <a:avLst/>
              <a:gdLst/>
              <a:ahLst/>
              <a:cxnLst/>
              <a:rect r="r" b="b" t="t" l="l"/>
              <a:pathLst>
                <a:path h="12728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272861"/>
                  </a:lnTo>
                  <a:lnTo>
                    <a:pt x="0" y="1272861"/>
                  </a:lnTo>
                  <a:close/>
                </a:path>
              </a:pathLst>
            </a:custGeom>
            <a:solidFill>
              <a:srgbClr val="011153"/>
            </a:solid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57150"/>
              <a:ext cx="4816593" cy="13300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AutoShape 50" id="50"/>
          <p:cNvSpPr/>
          <p:nvPr/>
        </p:nvSpPr>
        <p:spPr>
          <a:xfrm flipV="true">
            <a:off x="9144000" y="5825183"/>
            <a:ext cx="0" cy="2846933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1" id="51"/>
          <p:cNvSpPr/>
          <p:nvPr/>
        </p:nvSpPr>
        <p:spPr>
          <a:xfrm flipH="false" flipV="false" rot="0">
            <a:off x="3314633" y="6865602"/>
            <a:ext cx="326001" cy="301551"/>
          </a:xfrm>
          <a:custGeom>
            <a:avLst/>
            <a:gdLst/>
            <a:ahLst/>
            <a:cxnLst/>
            <a:rect r="r" b="b" t="t" l="l"/>
            <a:pathLst>
              <a:path h="301551" w="326001">
                <a:moveTo>
                  <a:pt x="0" y="0"/>
                </a:moveTo>
                <a:lnTo>
                  <a:pt x="326001" y="0"/>
                </a:lnTo>
                <a:lnTo>
                  <a:pt x="326001" y="301551"/>
                </a:lnTo>
                <a:lnTo>
                  <a:pt x="0" y="30155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2" id="52"/>
          <p:cNvSpPr txBox="true"/>
          <p:nvPr/>
        </p:nvSpPr>
        <p:spPr>
          <a:xfrm rot="0">
            <a:off x="1196273" y="713168"/>
            <a:ext cx="16435200" cy="542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Why Customers Choose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b="true" sz="3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COMPLYment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196273" y="1432219"/>
            <a:ext cx="16063027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Organizations select COMPLYment because 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it de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livers measur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able ROI from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day one. Our platform transforms compliance from a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cost cen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 in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 a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st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rategic advantage.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7822160" y="2613501"/>
            <a:ext cx="1848952" cy="6401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20"/>
              </a:lnSpc>
              <a:spcBef>
                <a:spcPct val="0"/>
              </a:spcBef>
            </a:pP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One Platform for All GRC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7822160" y="3335424"/>
            <a:ext cx="2878627" cy="954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Link risks to existing controls and </a:t>
            </a:r>
            <a:r>
              <a:rPr lang="en-US" sz="17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identify coverage gaps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357709" y="3335424"/>
            <a:ext cx="2853715" cy="1268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Cut audit</a:t>
            </a:r>
            <a:r>
              <a:rPr lang="en-US" sz="17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preparation time by 60% with pre-mapped evidence and automated reporting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1357709" y="2927859"/>
            <a:ext cx="1856710" cy="325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20"/>
              </a:lnSpc>
              <a:spcBef>
                <a:spcPct val="0"/>
              </a:spcBef>
            </a:pP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Faster Audits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4589935" y="3335424"/>
            <a:ext cx="2781282" cy="1268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Elimina</a:t>
            </a:r>
            <a:r>
              <a:rPr lang="en-US" sz="17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 repetitive tasks through i</a:t>
            </a:r>
            <a:r>
              <a:rPr lang="en-US" sz="17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17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17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elligent</a:t>
            </a:r>
            <a:r>
              <a:rPr lang="en-US" sz="17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automation and workflow optimization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4589935" y="2927859"/>
            <a:ext cx="2197434" cy="325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20"/>
              </a:lnSpc>
              <a:spcBef>
                <a:spcPct val="0"/>
              </a:spcBef>
            </a:pP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Les</a:t>
            </a: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 Manual Effort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1054385" y="3335424"/>
            <a:ext cx="2875777" cy="1268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Executive dashboards</a:t>
            </a:r>
            <a:r>
              <a:rPr lang="en-US" sz="17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provide instant visibility into compliance posture across all frameworks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1054385" y="2613501"/>
            <a:ext cx="2224104" cy="6401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20"/>
              </a:lnSpc>
              <a:spcBef>
                <a:spcPct val="0"/>
              </a:spcBef>
            </a:pPr>
            <a:r>
              <a:rPr lang="en-US" b="true" sz="1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Real-Time Compliance View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14194539" y="3335424"/>
            <a:ext cx="2566741" cy="1268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Built-in expertise and a</a:t>
            </a:r>
            <a:r>
              <a:rPr lang="en-US" sz="17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utomation reduce reliance on expensive external consultants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3933654" y="6808452"/>
            <a:ext cx="2853715" cy="358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99"/>
              </a:lnSpc>
              <a:spcBef>
                <a:spcPct val="0"/>
              </a:spcBef>
            </a:pPr>
            <a:r>
              <a:rPr lang="en-US" sz="1999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6-8 weeks audit prep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3314633" y="6125902"/>
            <a:ext cx="2682089" cy="368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</a:t>
            </a: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efore COMPLYment</a:t>
            </a:r>
          </a:p>
        </p:txBody>
      </p:sp>
      <p:sp>
        <p:nvSpPr>
          <p:cNvPr name="Freeform 66" id="66"/>
          <p:cNvSpPr/>
          <p:nvPr/>
        </p:nvSpPr>
        <p:spPr>
          <a:xfrm flipH="false" flipV="false" rot="0">
            <a:off x="3314633" y="7458197"/>
            <a:ext cx="326001" cy="301551"/>
          </a:xfrm>
          <a:custGeom>
            <a:avLst/>
            <a:gdLst/>
            <a:ahLst/>
            <a:cxnLst/>
            <a:rect r="r" b="b" t="t" l="l"/>
            <a:pathLst>
              <a:path h="301551" w="326001">
                <a:moveTo>
                  <a:pt x="0" y="0"/>
                </a:moveTo>
                <a:lnTo>
                  <a:pt x="326001" y="0"/>
                </a:lnTo>
                <a:lnTo>
                  <a:pt x="326001" y="301551"/>
                </a:lnTo>
                <a:lnTo>
                  <a:pt x="0" y="30155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7" id="67"/>
          <p:cNvSpPr txBox="true"/>
          <p:nvPr/>
        </p:nvSpPr>
        <p:spPr>
          <a:xfrm rot="0">
            <a:off x="3933654" y="7401047"/>
            <a:ext cx="3649207" cy="358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Multipl</a:t>
            </a:r>
            <a:r>
              <a:rPr lang="en-US" sz="1999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 disconnected tools</a:t>
            </a:r>
          </a:p>
        </p:txBody>
      </p:sp>
      <p:sp>
        <p:nvSpPr>
          <p:cNvPr name="Freeform 68" id="68"/>
          <p:cNvSpPr/>
          <p:nvPr/>
        </p:nvSpPr>
        <p:spPr>
          <a:xfrm flipH="false" flipV="false" rot="0">
            <a:off x="3311032" y="8055023"/>
            <a:ext cx="326001" cy="301551"/>
          </a:xfrm>
          <a:custGeom>
            <a:avLst/>
            <a:gdLst/>
            <a:ahLst/>
            <a:cxnLst/>
            <a:rect r="r" b="b" t="t" l="l"/>
            <a:pathLst>
              <a:path h="301551" w="326001">
                <a:moveTo>
                  <a:pt x="0" y="0"/>
                </a:moveTo>
                <a:lnTo>
                  <a:pt x="326001" y="0"/>
                </a:lnTo>
                <a:lnTo>
                  <a:pt x="326001" y="301551"/>
                </a:lnTo>
                <a:lnTo>
                  <a:pt x="0" y="30155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9" id="69"/>
          <p:cNvSpPr txBox="true"/>
          <p:nvPr/>
        </p:nvSpPr>
        <p:spPr>
          <a:xfrm rot="0">
            <a:off x="3930053" y="7997873"/>
            <a:ext cx="3649207" cy="358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</a:t>
            </a:r>
            <a:r>
              <a:rPr lang="en-US" sz="1999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eavy consultant relianc</a:t>
            </a:r>
          </a:p>
        </p:txBody>
      </p:sp>
      <p:sp>
        <p:nvSpPr>
          <p:cNvPr name="Freeform 70" id="70"/>
          <p:cNvSpPr/>
          <p:nvPr/>
        </p:nvSpPr>
        <p:spPr>
          <a:xfrm flipH="false" flipV="false" rot="0">
            <a:off x="10391880" y="6865602"/>
            <a:ext cx="326001" cy="301551"/>
          </a:xfrm>
          <a:custGeom>
            <a:avLst/>
            <a:gdLst/>
            <a:ahLst/>
            <a:cxnLst/>
            <a:rect r="r" b="b" t="t" l="l"/>
            <a:pathLst>
              <a:path h="301551" w="326001">
                <a:moveTo>
                  <a:pt x="0" y="0"/>
                </a:moveTo>
                <a:lnTo>
                  <a:pt x="326001" y="0"/>
                </a:lnTo>
                <a:lnTo>
                  <a:pt x="326001" y="301551"/>
                </a:lnTo>
                <a:lnTo>
                  <a:pt x="0" y="30155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1" id="71"/>
          <p:cNvSpPr txBox="true"/>
          <p:nvPr/>
        </p:nvSpPr>
        <p:spPr>
          <a:xfrm rot="0">
            <a:off x="11010901" y="6808452"/>
            <a:ext cx="2853715" cy="358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r>
              <a:rPr lang="en-US" sz="1999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-3 weeks audit prep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10391880" y="6125902"/>
            <a:ext cx="2682089" cy="368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Aft</a:t>
            </a: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er COMPLYment</a:t>
            </a:r>
          </a:p>
        </p:txBody>
      </p:sp>
      <p:sp>
        <p:nvSpPr>
          <p:cNvPr name="Freeform 73" id="73"/>
          <p:cNvSpPr/>
          <p:nvPr/>
        </p:nvSpPr>
        <p:spPr>
          <a:xfrm flipH="false" flipV="false" rot="0">
            <a:off x="10391880" y="7458197"/>
            <a:ext cx="326001" cy="301551"/>
          </a:xfrm>
          <a:custGeom>
            <a:avLst/>
            <a:gdLst/>
            <a:ahLst/>
            <a:cxnLst/>
            <a:rect r="r" b="b" t="t" l="l"/>
            <a:pathLst>
              <a:path h="301551" w="326001">
                <a:moveTo>
                  <a:pt x="0" y="0"/>
                </a:moveTo>
                <a:lnTo>
                  <a:pt x="326001" y="0"/>
                </a:lnTo>
                <a:lnTo>
                  <a:pt x="326001" y="301551"/>
                </a:lnTo>
                <a:lnTo>
                  <a:pt x="0" y="30155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4" id="74"/>
          <p:cNvSpPr txBox="true"/>
          <p:nvPr/>
        </p:nvSpPr>
        <p:spPr>
          <a:xfrm rot="0">
            <a:off x="11010901" y="7401047"/>
            <a:ext cx="3649207" cy="358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Singl</a:t>
            </a:r>
            <a:r>
              <a:rPr lang="en-US" sz="1999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 integrated platform</a:t>
            </a:r>
          </a:p>
        </p:txBody>
      </p:sp>
      <p:sp>
        <p:nvSpPr>
          <p:cNvPr name="Freeform 75" id="75"/>
          <p:cNvSpPr/>
          <p:nvPr/>
        </p:nvSpPr>
        <p:spPr>
          <a:xfrm flipH="false" flipV="false" rot="0">
            <a:off x="10388280" y="8055023"/>
            <a:ext cx="326001" cy="301551"/>
          </a:xfrm>
          <a:custGeom>
            <a:avLst/>
            <a:gdLst/>
            <a:ahLst/>
            <a:cxnLst/>
            <a:rect r="r" b="b" t="t" l="l"/>
            <a:pathLst>
              <a:path h="301551" w="326001">
                <a:moveTo>
                  <a:pt x="0" y="0"/>
                </a:moveTo>
                <a:lnTo>
                  <a:pt x="326001" y="0"/>
                </a:lnTo>
                <a:lnTo>
                  <a:pt x="326001" y="301551"/>
                </a:lnTo>
                <a:lnTo>
                  <a:pt x="0" y="30155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6" id="76"/>
          <p:cNvSpPr txBox="true"/>
          <p:nvPr/>
        </p:nvSpPr>
        <p:spPr>
          <a:xfrm rot="0">
            <a:off x="11007300" y="7997873"/>
            <a:ext cx="3649207" cy="358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1999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elf-sufficient teams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1" r="0" b="-47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9627" y="1316243"/>
            <a:ext cx="114163" cy="568712"/>
            <a:chOff x="0" y="0"/>
            <a:chExt cx="30068" cy="14978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6243444"/>
            <a:ext cx="18288000" cy="4043556"/>
            <a:chOff x="0" y="0"/>
            <a:chExt cx="4816593" cy="106496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1064969"/>
            </a:xfrm>
            <a:custGeom>
              <a:avLst/>
              <a:gdLst/>
              <a:ahLst/>
              <a:cxnLst/>
              <a:rect r="r" b="b" t="t" l="l"/>
              <a:pathLst>
                <a:path h="1064969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064969"/>
                  </a:lnTo>
                  <a:lnTo>
                    <a:pt x="0" y="1064969"/>
                  </a:lnTo>
                  <a:close/>
                </a:path>
              </a:pathLst>
            </a:custGeom>
            <a:solidFill>
              <a:srgbClr val="011153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4816593" cy="11221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28700" y="3062660"/>
            <a:ext cx="3775919" cy="2984886"/>
            <a:chOff x="0" y="0"/>
            <a:chExt cx="994481" cy="78614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94481" cy="786143"/>
            </a:xfrm>
            <a:custGeom>
              <a:avLst/>
              <a:gdLst/>
              <a:ahLst/>
              <a:cxnLst/>
              <a:rect r="r" b="b" t="t" l="l"/>
              <a:pathLst>
                <a:path h="786143" w="994481">
                  <a:moveTo>
                    <a:pt x="49208" y="0"/>
                  </a:moveTo>
                  <a:lnTo>
                    <a:pt x="945272" y="0"/>
                  </a:lnTo>
                  <a:cubicBezTo>
                    <a:pt x="972449" y="0"/>
                    <a:pt x="994481" y="22031"/>
                    <a:pt x="994481" y="49208"/>
                  </a:cubicBezTo>
                  <a:lnTo>
                    <a:pt x="994481" y="736935"/>
                  </a:lnTo>
                  <a:cubicBezTo>
                    <a:pt x="994481" y="764111"/>
                    <a:pt x="972449" y="786143"/>
                    <a:pt x="945272" y="786143"/>
                  </a:cubicBezTo>
                  <a:lnTo>
                    <a:pt x="49208" y="786143"/>
                  </a:lnTo>
                  <a:cubicBezTo>
                    <a:pt x="22031" y="786143"/>
                    <a:pt x="0" y="764111"/>
                    <a:pt x="0" y="736935"/>
                  </a:cubicBezTo>
                  <a:lnTo>
                    <a:pt x="0" y="49208"/>
                  </a:lnTo>
                  <a:cubicBezTo>
                    <a:pt x="0" y="22031"/>
                    <a:pt x="22031" y="0"/>
                    <a:pt x="49208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04775"/>
              <a:ext cx="994481" cy="8909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2" id="12"/>
          <p:cNvSpPr/>
          <p:nvPr/>
        </p:nvSpPr>
        <p:spPr>
          <a:xfrm>
            <a:off x="1206823" y="4006057"/>
            <a:ext cx="2682226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>
            <a:off x="1559764" y="7515740"/>
            <a:ext cx="3736169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7106441" y="7534790"/>
            <a:ext cx="3736169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>
            <a:off x="12653118" y="7553840"/>
            <a:ext cx="3736169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TextBox 16" id="16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96273" y="715769"/>
            <a:ext cx="5653457" cy="4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0"/>
              </a:lnSpc>
            </a:pP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PARTNE</a:t>
            </a: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 SUCCESS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96273" y="1286293"/>
            <a:ext cx="8944381" cy="5428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Why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artne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rs W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 wi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COMPLYm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nt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18441" y="2096698"/>
            <a:ext cx="15712169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COMPLYment creates lasting partnerships through sticky products and natur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 expansion opportunities. Our platform's comprehensive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module ecosystem drives long-t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erm revenue growth.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06823" y="3238648"/>
            <a:ext cx="2587449" cy="6436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Sticky C</a:t>
            </a: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omplianc</a:t>
            </a:r>
            <a:r>
              <a:rPr lang="en-US" b="true" sz="21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 Workloads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06823" y="4128164"/>
            <a:ext cx="3418060" cy="1795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Complianc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 is continuous, not a one-time project. Customers renew and expand as regulations evolve an</a:t>
            </a:r>
            <a:r>
              <a:rPr lang="en-US" sz="19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 frameworks multiply.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559764" y="7783312"/>
            <a:ext cx="3736169" cy="329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Av</a:t>
            </a:r>
            <a:r>
              <a:rPr lang="en-US" b="true" sz="2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erag</a:t>
            </a:r>
            <a:r>
              <a:rPr lang="en-US" b="true" sz="2100" strike="noStrike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 Expansion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682230" y="8276495"/>
            <a:ext cx="3491238" cy="9580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77"/>
              </a:lnSpc>
              <a:spcBef>
                <a:spcPct val="0"/>
              </a:spcBef>
            </a:pP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Custom</a:t>
            </a: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ers g</a:t>
            </a:r>
            <a:r>
              <a:rPr lang="en-US" sz="2100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row from 1 to 3+ modules within 18 months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106441" y="7802362"/>
            <a:ext cx="3736169" cy="329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Annual R</a:t>
            </a:r>
            <a:r>
              <a:rPr lang="en-US" b="true" sz="2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etent</a:t>
            </a:r>
            <a:r>
              <a:rPr lang="en-US" b="true" sz="2100" strike="noStrike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ion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228907" y="8295545"/>
            <a:ext cx="3491238" cy="9580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77"/>
              </a:lnSpc>
              <a:spcBef>
                <a:spcPct val="0"/>
              </a:spcBef>
            </a:pP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Industry-leading</a:t>
            </a: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renewal rat</a:t>
            </a:r>
            <a:r>
              <a:rPr lang="en-US" sz="2100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es driven by platform stickiness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2653118" y="7821412"/>
            <a:ext cx="3736169" cy="329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</a:t>
            </a:r>
            <a:r>
              <a:rPr lang="en-US" b="true" sz="21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artn</a:t>
            </a:r>
            <a:r>
              <a:rPr lang="en-US" b="true" sz="2100" strike="noStrike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er Margins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775584" y="8314595"/>
            <a:ext cx="3491238" cy="9580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77"/>
              </a:lnSpc>
              <a:spcBef>
                <a:spcPct val="0"/>
              </a:spcBef>
            </a:pP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ttractive economi</a:t>
            </a:r>
            <a:r>
              <a:rPr lang="en-US" sz="2100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cs on implementation and ongoing services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5218482" y="3087108"/>
            <a:ext cx="3775919" cy="2984886"/>
            <a:chOff x="0" y="0"/>
            <a:chExt cx="994481" cy="78614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994481" cy="786143"/>
            </a:xfrm>
            <a:custGeom>
              <a:avLst/>
              <a:gdLst/>
              <a:ahLst/>
              <a:cxnLst/>
              <a:rect r="r" b="b" t="t" l="l"/>
              <a:pathLst>
                <a:path h="786143" w="994481">
                  <a:moveTo>
                    <a:pt x="49208" y="0"/>
                  </a:moveTo>
                  <a:lnTo>
                    <a:pt x="945272" y="0"/>
                  </a:lnTo>
                  <a:cubicBezTo>
                    <a:pt x="972449" y="0"/>
                    <a:pt x="994481" y="22031"/>
                    <a:pt x="994481" y="49208"/>
                  </a:cubicBezTo>
                  <a:lnTo>
                    <a:pt x="994481" y="736935"/>
                  </a:lnTo>
                  <a:cubicBezTo>
                    <a:pt x="994481" y="764111"/>
                    <a:pt x="972449" y="786143"/>
                    <a:pt x="945272" y="786143"/>
                  </a:cubicBezTo>
                  <a:lnTo>
                    <a:pt x="49208" y="786143"/>
                  </a:lnTo>
                  <a:cubicBezTo>
                    <a:pt x="22031" y="786143"/>
                    <a:pt x="0" y="764111"/>
                    <a:pt x="0" y="736935"/>
                  </a:cubicBezTo>
                  <a:lnTo>
                    <a:pt x="0" y="49208"/>
                  </a:lnTo>
                  <a:cubicBezTo>
                    <a:pt x="0" y="22031"/>
                    <a:pt x="22031" y="0"/>
                    <a:pt x="49208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104775"/>
              <a:ext cx="994481" cy="8909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31" id="31"/>
          <p:cNvSpPr/>
          <p:nvPr/>
        </p:nvSpPr>
        <p:spPr>
          <a:xfrm>
            <a:off x="5396605" y="4030505"/>
            <a:ext cx="2682226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TextBox 32" id="32"/>
          <p:cNvSpPr txBox="true"/>
          <p:nvPr/>
        </p:nvSpPr>
        <p:spPr>
          <a:xfrm rot="0">
            <a:off x="5396605" y="3263097"/>
            <a:ext cx="2587449" cy="6436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Ex</a:t>
            </a: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pansi</a:t>
            </a:r>
            <a:r>
              <a:rPr lang="en-US" b="true" sz="21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on Across Modules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5396605" y="4152612"/>
            <a:ext cx="3418060" cy="1795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Start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with one framework, grow to comprehensive GRC. Natural upsell paths from compliance to risk, audit, and vulnerability man</a:t>
            </a:r>
            <a:r>
              <a:rPr lang="en-US" sz="19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agement.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9403975" y="3068058"/>
            <a:ext cx="3775919" cy="2984886"/>
            <a:chOff x="0" y="0"/>
            <a:chExt cx="994481" cy="786143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994481" cy="786143"/>
            </a:xfrm>
            <a:custGeom>
              <a:avLst/>
              <a:gdLst/>
              <a:ahLst/>
              <a:cxnLst/>
              <a:rect r="r" b="b" t="t" l="l"/>
              <a:pathLst>
                <a:path h="786143" w="994481">
                  <a:moveTo>
                    <a:pt x="49208" y="0"/>
                  </a:moveTo>
                  <a:lnTo>
                    <a:pt x="945272" y="0"/>
                  </a:lnTo>
                  <a:cubicBezTo>
                    <a:pt x="972449" y="0"/>
                    <a:pt x="994481" y="22031"/>
                    <a:pt x="994481" y="49208"/>
                  </a:cubicBezTo>
                  <a:lnTo>
                    <a:pt x="994481" y="736935"/>
                  </a:lnTo>
                  <a:cubicBezTo>
                    <a:pt x="994481" y="764111"/>
                    <a:pt x="972449" y="786143"/>
                    <a:pt x="945272" y="786143"/>
                  </a:cubicBezTo>
                  <a:lnTo>
                    <a:pt x="49208" y="786143"/>
                  </a:lnTo>
                  <a:cubicBezTo>
                    <a:pt x="22031" y="786143"/>
                    <a:pt x="0" y="764111"/>
                    <a:pt x="0" y="736935"/>
                  </a:cubicBezTo>
                  <a:lnTo>
                    <a:pt x="0" y="49208"/>
                  </a:lnTo>
                  <a:cubicBezTo>
                    <a:pt x="0" y="22031"/>
                    <a:pt x="22031" y="0"/>
                    <a:pt x="49208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104775"/>
              <a:ext cx="994481" cy="8909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37" id="37"/>
          <p:cNvSpPr/>
          <p:nvPr/>
        </p:nvSpPr>
        <p:spPr>
          <a:xfrm>
            <a:off x="9582099" y="4011455"/>
            <a:ext cx="2682226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TextBox 38" id="38"/>
          <p:cNvSpPr txBox="true"/>
          <p:nvPr/>
        </p:nvSpPr>
        <p:spPr>
          <a:xfrm rot="0">
            <a:off x="9582099" y="3244047"/>
            <a:ext cx="3071020" cy="6436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</a:t>
            </a:r>
            <a:r>
              <a:rPr lang="en-US" b="true" sz="21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ong-Term Customer Engagement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9582099" y="4133562"/>
            <a:ext cx="3418060" cy="1795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Deep platform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integration creates switching costs. Partners build lasting relationships with predictable recurrin</a:t>
            </a:r>
            <a:r>
              <a:rPr lang="en-US" sz="19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 revenue.</a:t>
            </a:r>
          </a:p>
        </p:txBody>
      </p:sp>
      <p:grpSp>
        <p:nvGrpSpPr>
          <p:cNvPr name="Group 40" id="40"/>
          <p:cNvGrpSpPr/>
          <p:nvPr/>
        </p:nvGrpSpPr>
        <p:grpSpPr>
          <a:xfrm rot="0">
            <a:off x="13589469" y="3017734"/>
            <a:ext cx="3775919" cy="2984886"/>
            <a:chOff x="0" y="0"/>
            <a:chExt cx="994481" cy="786143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994481" cy="786143"/>
            </a:xfrm>
            <a:custGeom>
              <a:avLst/>
              <a:gdLst/>
              <a:ahLst/>
              <a:cxnLst/>
              <a:rect r="r" b="b" t="t" l="l"/>
              <a:pathLst>
                <a:path h="786143" w="994481">
                  <a:moveTo>
                    <a:pt x="49208" y="0"/>
                  </a:moveTo>
                  <a:lnTo>
                    <a:pt x="945272" y="0"/>
                  </a:lnTo>
                  <a:cubicBezTo>
                    <a:pt x="972449" y="0"/>
                    <a:pt x="994481" y="22031"/>
                    <a:pt x="994481" y="49208"/>
                  </a:cubicBezTo>
                  <a:lnTo>
                    <a:pt x="994481" y="736935"/>
                  </a:lnTo>
                  <a:cubicBezTo>
                    <a:pt x="994481" y="764111"/>
                    <a:pt x="972449" y="786143"/>
                    <a:pt x="945272" y="786143"/>
                  </a:cubicBezTo>
                  <a:lnTo>
                    <a:pt x="49208" y="786143"/>
                  </a:lnTo>
                  <a:cubicBezTo>
                    <a:pt x="22031" y="786143"/>
                    <a:pt x="0" y="764111"/>
                    <a:pt x="0" y="736935"/>
                  </a:cubicBezTo>
                  <a:lnTo>
                    <a:pt x="0" y="49208"/>
                  </a:lnTo>
                  <a:cubicBezTo>
                    <a:pt x="0" y="22031"/>
                    <a:pt x="22031" y="0"/>
                    <a:pt x="49208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104775"/>
              <a:ext cx="994481" cy="8909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43" id="43"/>
          <p:cNvSpPr/>
          <p:nvPr/>
        </p:nvSpPr>
        <p:spPr>
          <a:xfrm>
            <a:off x="13767592" y="3961131"/>
            <a:ext cx="2682226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TextBox 44" id="44"/>
          <p:cNvSpPr txBox="true"/>
          <p:nvPr/>
        </p:nvSpPr>
        <p:spPr>
          <a:xfrm rot="0">
            <a:off x="13767592" y="3193723"/>
            <a:ext cx="3071020" cy="6436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7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</a:t>
            </a:r>
            <a:r>
              <a:rPr lang="en-US" b="true" sz="21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gh Differentiation vs Legacy GRC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3767592" y="4083238"/>
            <a:ext cx="3418060" cy="1795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5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Modern arch</a:t>
            </a: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itecture and AI capabilities set partners apart from outdated competitors. Win deals based on innovation,</a:t>
            </a:r>
            <a:r>
              <a:rPr lang="en-US" sz="1999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not just price.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482313" y="6462519"/>
            <a:ext cx="3736169" cy="764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664"/>
              </a:lnSpc>
              <a:spcBef>
                <a:spcPct val="0"/>
              </a:spcBef>
            </a:pPr>
            <a:r>
              <a:rPr lang="en-US" b="true" sz="48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3.2x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7126316" y="6579623"/>
            <a:ext cx="3736169" cy="764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664"/>
              </a:lnSpc>
              <a:spcBef>
                <a:spcPct val="0"/>
              </a:spcBef>
            </a:pPr>
            <a:r>
              <a:rPr lang="en-US" b="true" sz="48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94%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2653118" y="6579623"/>
            <a:ext cx="3736169" cy="764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664"/>
              </a:lnSpc>
              <a:spcBef>
                <a:spcPct val="0"/>
              </a:spcBef>
            </a:pPr>
            <a:r>
              <a:rPr lang="en-US" b="true" sz="48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40%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9627" y="743119"/>
            <a:ext cx="114163" cy="568712"/>
            <a:chOff x="0" y="0"/>
            <a:chExt cx="30068" cy="1497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1" r="0" b="-47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443175" y="2355298"/>
            <a:ext cx="493168" cy="443235"/>
          </a:xfrm>
          <a:custGeom>
            <a:avLst/>
            <a:gdLst/>
            <a:ahLst/>
            <a:cxnLst/>
            <a:rect r="r" b="b" t="t" l="l"/>
            <a:pathLst>
              <a:path h="443235" w="493168">
                <a:moveTo>
                  <a:pt x="0" y="0"/>
                </a:moveTo>
                <a:lnTo>
                  <a:pt x="493169" y="0"/>
                </a:lnTo>
                <a:lnTo>
                  <a:pt x="493169" y="443235"/>
                </a:lnTo>
                <a:lnTo>
                  <a:pt x="0" y="4432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675507" y="2337415"/>
            <a:ext cx="497779" cy="504719"/>
          </a:xfrm>
          <a:custGeom>
            <a:avLst/>
            <a:gdLst/>
            <a:ahLst/>
            <a:cxnLst/>
            <a:rect r="r" b="b" t="t" l="l"/>
            <a:pathLst>
              <a:path h="504719" w="497779">
                <a:moveTo>
                  <a:pt x="0" y="0"/>
                </a:moveTo>
                <a:lnTo>
                  <a:pt x="497779" y="0"/>
                </a:lnTo>
                <a:lnTo>
                  <a:pt x="497779" y="504719"/>
                </a:lnTo>
                <a:lnTo>
                  <a:pt x="0" y="5047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932797" y="2373226"/>
            <a:ext cx="455483" cy="425307"/>
          </a:xfrm>
          <a:custGeom>
            <a:avLst/>
            <a:gdLst/>
            <a:ahLst/>
            <a:cxnLst/>
            <a:rect r="r" b="b" t="t" l="l"/>
            <a:pathLst>
              <a:path h="425307" w="455483">
                <a:moveTo>
                  <a:pt x="0" y="0"/>
                </a:moveTo>
                <a:lnTo>
                  <a:pt x="455483" y="0"/>
                </a:lnTo>
                <a:lnTo>
                  <a:pt x="455483" y="425307"/>
                </a:lnTo>
                <a:lnTo>
                  <a:pt x="0" y="42530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144145" y="2363825"/>
            <a:ext cx="501390" cy="426181"/>
          </a:xfrm>
          <a:custGeom>
            <a:avLst/>
            <a:gdLst/>
            <a:ahLst/>
            <a:cxnLst/>
            <a:rect r="r" b="b" t="t" l="l"/>
            <a:pathLst>
              <a:path h="426181" w="501390">
                <a:moveTo>
                  <a:pt x="0" y="0"/>
                </a:moveTo>
                <a:lnTo>
                  <a:pt x="501390" y="0"/>
                </a:lnTo>
                <a:lnTo>
                  <a:pt x="501390" y="426181"/>
                </a:lnTo>
                <a:lnTo>
                  <a:pt x="0" y="42618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365914" y="2337415"/>
            <a:ext cx="476148" cy="476148"/>
          </a:xfrm>
          <a:custGeom>
            <a:avLst/>
            <a:gdLst/>
            <a:ahLst/>
            <a:cxnLst/>
            <a:rect r="r" b="b" t="t" l="l"/>
            <a:pathLst>
              <a:path h="476148" w="476148">
                <a:moveTo>
                  <a:pt x="0" y="0"/>
                </a:moveTo>
                <a:lnTo>
                  <a:pt x="476148" y="0"/>
                </a:lnTo>
                <a:lnTo>
                  <a:pt x="476148" y="476149"/>
                </a:lnTo>
                <a:lnTo>
                  <a:pt x="0" y="47614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96273" y="713168"/>
            <a:ext cx="16435200" cy="5428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Key Takeaways for </a:t>
            </a:r>
            <a:r>
              <a:rPr lang="en-US" sz="300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Pre-Sales</a:t>
            </a:r>
            <a:r>
              <a:rPr lang="en-US" b="true" sz="3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Success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094096" y="1823678"/>
            <a:ext cx="16639553" cy="966328"/>
            <a:chOff x="0" y="0"/>
            <a:chExt cx="22186071" cy="128843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48219" cy="414603"/>
            </a:xfrm>
            <a:custGeom>
              <a:avLst/>
              <a:gdLst/>
              <a:ahLst/>
              <a:cxnLst/>
              <a:rect r="r" b="b" t="t" l="l"/>
              <a:pathLst>
                <a:path h="414603" w="448219">
                  <a:moveTo>
                    <a:pt x="0" y="0"/>
                  </a:moveTo>
                  <a:lnTo>
                    <a:pt x="448219" y="0"/>
                  </a:lnTo>
                  <a:lnTo>
                    <a:pt x="448219" y="414603"/>
                  </a:lnTo>
                  <a:lnTo>
                    <a:pt x="0" y="4146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768701" y="-19050"/>
              <a:ext cx="21417370" cy="13074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62"/>
                </a:lnSpc>
              </a:pPr>
              <a:r>
                <a:rPr lang="en-US" sz="2100" spc="21" b="tru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COMPLYment </a:t>
              </a:r>
              <a:r>
                <a:rPr lang="en-US" b="true" sz="2100" spc="2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is automation-first GRC</a:t>
              </a:r>
            </a:p>
            <a:p>
              <a:pPr algn="l">
                <a:lnSpc>
                  <a:spcPts val="2562"/>
                </a:lnSpc>
              </a:pPr>
              <a:r>
                <a:rPr lang="en-US" sz="2100" spc="2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Unlike legacy platforms built for manual processes, we eliminate repetitive work through intelligent workflows and AI-powered insights.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094096" y="3120782"/>
            <a:ext cx="16639553" cy="966328"/>
            <a:chOff x="0" y="0"/>
            <a:chExt cx="22186071" cy="128843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48219" cy="414603"/>
            </a:xfrm>
            <a:custGeom>
              <a:avLst/>
              <a:gdLst/>
              <a:ahLst/>
              <a:cxnLst/>
              <a:rect r="r" b="b" t="t" l="l"/>
              <a:pathLst>
                <a:path h="414603" w="448219">
                  <a:moveTo>
                    <a:pt x="0" y="0"/>
                  </a:moveTo>
                  <a:lnTo>
                    <a:pt x="448219" y="0"/>
                  </a:lnTo>
                  <a:lnTo>
                    <a:pt x="448219" y="414603"/>
                  </a:lnTo>
                  <a:lnTo>
                    <a:pt x="0" y="4146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 rot="0">
              <a:off x="768701" y="-19050"/>
              <a:ext cx="21417370" cy="13074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62"/>
                </a:lnSpc>
              </a:pPr>
              <a:r>
                <a:rPr lang="en-US" sz="2100" spc="21" b="tru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AI removes compl</a:t>
              </a:r>
              <a:r>
                <a:rPr lang="en-US" b="true" sz="2100" spc="2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iance duplication</a:t>
              </a:r>
            </a:p>
            <a:p>
              <a:pPr algn="l">
                <a:lnSpc>
                  <a:spcPts val="2562"/>
                </a:lnSpc>
              </a:pPr>
              <a:r>
                <a:rPr lang="en-US" sz="2100" spc="2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Machine learning identifies overlapping requirements and suggests control reuse across frameworks, cutting implementation time dramatically.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094096" y="4417886"/>
            <a:ext cx="16639553" cy="966328"/>
            <a:chOff x="0" y="0"/>
            <a:chExt cx="22186071" cy="128843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48219" cy="414603"/>
            </a:xfrm>
            <a:custGeom>
              <a:avLst/>
              <a:gdLst/>
              <a:ahLst/>
              <a:cxnLst/>
              <a:rect r="r" b="b" t="t" l="l"/>
              <a:pathLst>
                <a:path h="414603" w="448219">
                  <a:moveTo>
                    <a:pt x="0" y="0"/>
                  </a:moveTo>
                  <a:lnTo>
                    <a:pt x="448219" y="0"/>
                  </a:lnTo>
                  <a:lnTo>
                    <a:pt x="448219" y="414603"/>
                  </a:lnTo>
                  <a:lnTo>
                    <a:pt x="0" y="4146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 rot="0">
              <a:off x="768701" y="-19050"/>
              <a:ext cx="21417370" cy="13074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62"/>
                </a:lnSpc>
              </a:pPr>
              <a:r>
                <a:rPr lang="en-US" sz="2100" spc="21" b="tru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Evidence is reusable across </a:t>
              </a:r>
              <a:r>
                <a:rPr lang="en-US" b="true" sz="2100" spc="2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all frameworks</a:t>
              </a:r>
            </a:p>
            <a:p>
              <a:pPr algn="l">
                <a:lnSpc>
                  <a:spcPts val="2562"/>
                </a:lnSpc>
              </a:pPr>
              <a:r>
                <a:rPr lang="en-US" sz="2100" spc="2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Upload once, use everywhere. A single document can satisfy requirements in ISO 27001, SOC 2, GDPR, and HIPAA simultaneously.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094096" y="5714990"/>
            <a:ext cx="16639553" cy="966328"/>
            <a:chOff x="0" y="0"/>
            <a:chExt cx="22186071" cy="128843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48219" cy="414603"/>
            </a:xfrm>
            <a:custGeom>
              <a:avLst/>
              <a:gdLst/>
              <a:ahLst/>
              <a:cxnLst/>
              <a:rect r="r" b="b" t="t" l="l"/>
              <a:pathLst>
                <a:path h="414603" w="448219">
                  <a:moveTo>
                    <a:pt x="0" y="0"/>
                  </a:moveTo>
                  <a:lnTo>
                    <a:pt x="448219" y="0"/>
                  </a:lnTo>
                  <a:lnTo>
                    <a:pt x="448219" y="414603"/>
                  </a:lnTo>
                  <a:lnTo>
                    <a:pt x="0" y="4146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 rot="0">
              <a:off x="768701" y="-19050"/>
              <a:ext cx="21417370" cy="13074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62"/>
                </a:lnSpc>
              </a:pPr>
              <a:r>
                <a:rPr lang="en-US" sz="2100" spc="21" b="tru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Risk, vulnerability &amp; </a:t>
              </a:r>
              <a:r>
                <a:rPr lang="en-US" b="true" sz="2100" spc="2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audit are truly linked</a:t>
              </a:r>
            </a:p>
            <a:p>
              <a:pPr algn="l">
                <a:lnSpc>
                  <a:spcPts val="2562"/>
                </a:lnSpc>
              </a:pPr>
              <a:r>
                <a:rPr lang="en-US" sz="2100" spc="2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Real integration, not just data imports. Changes in one module instantly update related items across the entire platform.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094096" y="7012094"/>
            <a:ext cx="16639553" cy="966328"/>
            <a:chOff x="0" y="0"/>
            <a:chExt cx="22186071" cy="128843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48219" cy="414603"/>
            </a:xfrm>
            <a:custGeom>
              <a:avLst/>
              <a:gdLst/>
              <a:ahLst/>
              <a:cxnLst/>
              <a:rect r="r" b="b" t="t" l="l"/>
              <a:pathLst>
                <a:path h="414603" w="448219">
                  <a:moveTo>
                    <a:pt x="0" y="0"/>
                  </a:moveTo>
                  <a:lnTo>
                    <a:pt x="448219" y="0"/>
                  </a:lnTo>
                  <a:lnTo>
                    <a:pt x="448219" y="414603"/>
                  </a:lnTo>
                  <a:lnTo>
                    <a:pt x="0" y="4146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 rot="0">
              <a:off x="768701" y="-19050"/>
              <a:ext cx="21417370" cy="13074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62"/>
                </a:lnSpc>
              </a:pPr>
              <a:r>
                <a:rPr lang="en-US" sz="2100" spc="21" b="tru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Move from periodic </a:t>
              </a:r>
              <a:r>
                <a:rPr lang="en-US" b="true" sz="2100" spc="2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audits to continuous compliance</a:t>
              </a:r>
            </a:p>
            <a:p>
              <a:pPr algn="l">
                <a:lnSpc>
                  <a:spcPts val="2562"/>
                </a:lnSpc>
              </a:pPr>
              <a:r>
                <a:rPr lang="en-US" sz="2100" spc="2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Real-time dashboards and automated monitoring shift organizations from reactive to proactive compliance management.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196273" y="8549922"/>
            <a:ext cx="16063027" cy="604371"/>
            <a:chOff x="0" y="0"/>
            <a:chExt cx="21417370" cy="805828"/>
          </a:xfrm>
        </p:grpSpPr>
        <p:sp>
          <p:nvSpPr>
            <p:cNvPr name="TextBox 29" id="29"/>
            <p:cNvSpPr txBox="true"/>
            <p:nvPr/>
          </p:nvSpPr>
          <p:spPr>
            <a:xfrm rot="0">
              <a:off x="605088" y="-28575"/>
              <a:ext cx="20812282" cy="8344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40"/>
                </a:lnSpc>
              </a:pPr>
              <a:r>
                <a:rPr lang="en-US" sz="2000" spc="20" b="tru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Competitive Positioning: 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When prospects compare us to Servic</a:t>
              </a:r>
              <a:r>
                <a:rPr lang="en-US" sz="2000" spc="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eNow or Archer, emphasize our purpose-built compliance focus, modern UX, and AI-first approach—not retrofitted enterprise IT tools.</a:t>
              </a:r>
            </a:p>
          </p:txBody>
        </p:sp>
        <p:grpSp>
          <p:nvGrpSpPr>
            <p:cNvPr name="Group 30" id="30"/>
            <p:cNvGrpSpPr/>
            <p:nvPr/>
          </p:nvGrpSpPr>
          <p:grpSpPr>
            <a:xfrm rot="0">
              <a:off x="0" y="0"/>
              <a:ext cx="380103" cy="380103"/>
              <a:chOff x="0" y="0"/>
              <a:chExt cx="75082" cy="75082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75082" cy="75082"/>
              </a:xfrm>
              <a:custGeom>
                <a:avLst/>
                <a:gdLst/>
                <a:ahLst/>
                <a:cxnLst/>
                <a:rect r="r" b="b" t="t" l="l"/>
                <a:pathLst>
                  <a:path h="75082" w="75082">
                    <a:moveTo>
                      <a:pt x="0" y="0"/>
                    </a:moveTo>
                    <a:lnTo>
                      <a:pt x="75082" y="0"/>
                    </a:lnTo>
                    <a:lnTo>
                      <a:pt x="75082" y="75082"/>
                    </a:lnTo>
                    <a:lnTo>
                      <a:pt x="0" y="75082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gradFill>
                  <a:gsLst>
                    <a:gs pos="0">
                      <a:srgbClr val="F48B20">
                        <a:alpha val="100000"/>
                      </a:srgbClr>
                    </a:gs>
                    <a:gs pos="100000">
                      <a:srgbClr val="EE4633">
                        <a:alpha val="100000"/>
                      </a:srgbClr>
                    </a:gs>
                  </a:gsLst>
                  <a:lin ang="0"/>
                </a:gradFill>
                <a:prstDash val="solid"/>
                <a:miter/>
              </a:ln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57150"/>
                <a:ext cx="75082" cy="1322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E7F154A848B74183FB2E956384EBBC" ma:contentTypeVersion="19" ma:contentTypeDescription="Create a new document." ma:contentTypeScope="" ma:versionID="2ce07db4b740dd53cd07581945f25589">
  <xsd:schema xmlns:xsd="http://www.w3.org/2001/XMLSchema" xmlns:xs="http://www.w3.org/2001/XMLSchema" xmlns:p="http://schemas.microsoft.com/office/2006/metadata/properties" xmlns:ns2="bded28b3-ead7-4352-854f-14e94602ff4d" xmlns:ns3="f5b1eb7f-5413-4a6e-b874-2748d38f75b4" targetNamespace="http://schemas.microsoft.com/office/2006/metadata/properties" ma:root="true" ma:fieldsID="f6db699a381d79ca023aaf7deafac87a" ns2:_="" ns3:_="">
    <xsd:import namespace="bded28b3-ead7-4352-854f-14e94602ff4d"/>
    <xsd:import namespace="f5b1eb7f-5413-4a6e-b874-2748d38f75b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ed28b3-ead7-4352-854f-14e94602ff4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18e4265-2de2-415b-89fc-151793b4cf22}" ma:internalName="TaxCatchAll" ma:showField="CatchAllData" ma:web="bded28b3-ead7-4352-854f-14e94602ff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b1eb7f-5413-4a6e-b874-2748d38f75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8c0f741-0386-4c87-ac33-23f9c32991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ded28b3-ead7-4352-854f-14e94602ff4d" xsi:nil="true"/>
    <lcf76f155ced4ddcb4097134ff3c332f xmlns="f5b1eb7f-5413-4a6e-b874-2748d38f75b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6FBC7E8-D1FA-4913-861D-947294329BB3}"/>
</file>

<file path=customXml/itemProps2.xml><?xml version="1.0" encoding="utf-8"?>
<ds:datastoreItem xmlns:ds="http://schemas.openxmlformats.org/officeDocument/2006/customXml" ds:itemID="{E53B1CED-4022-47A0-9EC9-CA57967855B4}"/>
</file>

<file path=customXml/itemProps3.xml><?xml version="1.0" encoding="utf-8"?>
<ds:datastoreItem xmlns:ds="http://schemas.openxmlformats.org/officeDocument/2006/customXml" ds:itemID="{533A885B-38A5-49FE-9236-53D587DF95F8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COMPLYment- Pre-Sales Enablement</dc:title>
  <cp:revision>1</cp:revision>
  <dcterms:created xsi:type="dcterms:W3CDTF">2006-08-16T00:00:00Z</dcterms:created>
  <dcterms:modified xsi:type="dcterms:W3CDTF">2011-08-01T06:04:30Z</dcterms:modified>
  <dc:identifier>DAHAJIVgOuI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0x010100FFE7F154A848B74183FB2E956384EBBC</vt:lpwstr>
  </property>
</Properties>
</file>