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embedTrueTypeFonts="true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</p:sldIdLst>
  <p:sldSz cx="18288000" cy="10287000"/>
  <p:notesSz cx="6858000" cy="9144000"/>
  <p:embeddedFontLst>
    <p:embeddedFont>
      <p:font typeface="Poppins" charset="1" panose="00000500000000000000"/>
      <p:regular r:id="rId20"/>
    </p:embeddedFont>
    <p:embeddedFont>
      <p:font typeface="Poppins Bold" charset="1" panose="00000800000000000000"/>
      <p:regular r:id="rId21"/>
    </p:embeddedFont>
    <p:embeddedFont>
      <p:font typeface="Helvetica World" charset="1" panose="020B0500040000020004"/>
      <p:regular r:id="rId22"/>
    </p:embeddedFont>
    <p:embeddedFont>
      <p:font typeface="Poppins Medium" charset="1" panose="00000600000000000000"/>
      <p:regular r:id="rId23"/>
    </p:embeddedFont>
    <p:embeddedFont>
      <p:font typeface="Poppins Semi-Bold" charset="1" panose="0000070000000000000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8" Type="http://schemas.openxmlformats.org/officeDocument/2006/relationships/slide" Target="slides/slide3.xml"/><Relationship Id="rId26" Type="http://schemas.openxmlformats.org/officeDocument/2006/relationships/customXml" Target="../customXml/item2.xml"/><Relationship Id="rId21" Type="http://schemas.openxmlformats.org/officeDocument/2006/relationships/font" Target="fonts/font21.fntdata"/><Relationship Id="rId3" Type="http://schemas.openxmlformats.org/officeDocument/2006/relationships/viewProps" Target="viewProps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7" Type="http://schemas.openxmlformats.org/officeDocument/2006/relationships/slide" Target="slides/slide2.xml"/><Relationship Id="rId25" Type="http://schemas.openxmlformats.org/officeDocument/2006/relationships/customXml" Target="../customXml/item1.xml"/><Relationship Id="rId16" Type="http://schemas.openxmlformats.org/officeDocument/2006/relationships/slide" Target="slides/slide11.xml"/><Relationship Id="rId2" Type="http://schemas.openxmlformats.org/officeDocument/2006/relationships/presProps" Target="presProps.xml"/><Relationship Id="rId20" Type="http://schemas.openxmlformats.org/officeDocument/2006/relationships/font" Target="fonts/font20.fntdata"/><Relationship Id="rId1" Type="http://schemas.openxmlformats.org/officeDocument/2006/relationships/slideMaster" Target="slideMasters/slideMaster1.xml"/><Relationship Id="rId11" Type="http://schemas.openxmlformats.org/officeDocument/2006/relationships/slide" Target="slides/slide6.xml"/><Relationship Id="rId24" Type="http://schemas.openxmlformats.org/officeDocument/2006/relationships/font" Target="fonts/font24.fntdata"/><Relationship Id="rId6" Type="http://schemas.openxmlformats.org/officeDocument/2006/relationships/slide" Target="slides/slide1.xml"/><Relationship Id="rId15" Type="http://schemas.openxmlformats.org/officeDocument/2006/relationships/slide" Target="slides/slide10.xml"/><Relationship Id="rId23" Type="http://schemas.openxmlformats.org/officeDocument/2006/relationships/font" Target="fonts/font23.fntdata"/><Relationship Id="rId5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14" Type="http://schemas.openxmlformats.org/officeDocument/2006/relationships/slide" Target="slides/slide9.xml"/><Relationship Id="rId22" Type="http://schemas.openxmlformats.org/officeDocument/2006/relationships/font" Target="fonts/font22.fntdata"/><Relationship Id="rId4" Type="http://schemas.openxmlformats.org/officeDocument/2006/relationships/theme" Target="theme/theme1.xml"/><Relationship Id="rId9" Type="http://schemas.openxmlformats.org/officeDocument/2006/relationships/slide" Target="slides/slide4.xml"/><Relationship Id="rId27" Type="http://schemas.openxmlformats.org/officeDocument/2006/relationships/customXml" Target="../customXml/item3.xml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jpe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/Relationships>
</file>

<file path=ppt/slides/_rels/slide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2.png" Type="http://schemas.openxmlformats.org/officeDocument/2006/relationships/image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6.png" Type="http://schemas.openxmlformats.org/officeDocument/2006/relationships/image"/><Relationship Id="rId5" Target="../media/image7.svg" Type="http://schemas.openxmlformats.org/officeDocument/2006/relationships/image"/><Relationship Id="rId6" Target="../media/image8.png" Type="http://schemas.openxmlformats.org/officeDocument/2006/relationships/image"/><Relationship Id="rId7" Target="../media/image9.svg" Type="http://schemas.openxmlformats.org/officeDocument/2006/relationships/image"/><Relationship Id="rId8" Target="../media/image10.png" Type="http://schemas.openxmlformats.org/officeDocument/2006/relationships/image"/><Relationship Id="rId9" Target="../media/image11.svg" Type="http://schemas.openxmlformats.org/officeDocument/2006/relationships/image"/></Relationships>
</file>

<file path=ppt/slides/_rels/slide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18.svg" Type="http://schemas.openxmlformats.org/officeDocument/2006/relationships/image"/><Relationship Id="rId11" Target="../media/image19.png" Type="http://schemas.openxmlformats.org/officeDocument/2006/relationships/image"/><Relationship Id="rId12" Target="../media/image20.svg" Type="http://schemas.openxmlformats.org/officeDocument/2006/relationships/image"/><Relationship Id="rId13" Target="../media/image21.png" Type="http://schemas.openxmlformats.org/officeDocument/2006/relationships/image"/><Relationship Id="rId14" Target="../media/image22.svg" Type="http://schemas.openxmlformats.org/officeDocument/2006/relationships/image"/><Relationship Id="rId15" Target="../media/image23.png" Type="http://schemas.openxmlformats.org/officeDocument/2006/relationships/image"/><Relationship Id="rId16" Target="../media/image24.svg" Type="http://schemas.openxmlformats.org/officeDocument/2006/relationships/image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12.png" Type="http://schemas.openxmlformats.org/officeDocument/2006/relationships/image"/><Relationship Id="rId5" Target="../media/image13.png" Type="http://schemas.openxmlformats.org/officeDocument/2006/relationships/image"/><Relationship Id="rId6" Target="../media/image14.svg" Type="http://schemas.openxmlformats.org/officeDocument/2006/relationships/image"/><Relationship Id="rId7" Target="../media/image15.png" Type="http://schemas.openxmlformats.org/officeDocument/2006/relationships/image"/><Relationship Id="rId8" Target="../media/image16.svg" Type="http://schemas.openxmlformats.org/officeDocument/2006/relationships/image"/><Relationship Id="rId9" Target="../media/image17.png" Type="http://schemas.openxmlformats.org/officeDocument/2006/relationships/image"/></Relationships>
</file>

<file path=ppt/slides/_rels/slide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25.png" Type="http://schemas.openxmlformats.org/officeDocument/2006/relationships/image"/></Relationships>
</file>

<file path=ppt/slides/_rels/slide5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26.png" Type="http://schemas.openxmlformats.org/officeDocument/2006/relationships/image"/><Relationship Id="rId4" Target="../media/image27.svg" Type="http://schemas.openxmlformats.org/officeDocument/2006/relationships/image"/><Relationship Id="rId5" Target="../media/image28.png" Type="http://schemas.openxmlformats.org/officeDocument/2006/relationships/image"/><Relationship Id="rId6" Target="../media/image29.svg" Type="http://schemas.openxmlformats.org/officeDocument/2006/relationships/image"/><Relationship Id="rId7" Target="../media/image4.png" Type="http://schemas.openxmlformats.org/officeDocument/2006/relationships/image"/><Relationship Id="rId8" Target="../media/image5.svg" Type="http://schemas.openxmlformats.org/officeDocument/2006/relationships/image"/></Relationships>
</file>

<file path=ppt/slides/_rels/slide6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37.svg" Type="http://schemas.openxmlformats.org/officeDocument/2006/relationships/image"/><Relationship Id="rId11" Target="../media/image38.png" Type="http://schemas.openxmlformats.org/officeDocument/2006/relationships/image"/><Relationship Id="rId12" Target="../media/image39.svg" Type="http://schemas.openxmlformats.org/officeDocument/2006/relationships/image"/><Relationship Id="rId13" Target="../media/image40.png" Type="http://schemas.openxmlformats.org/officeDocument/2006/relationships/image"/><Relationship Id="rId14" Target="../media/image41.svg" Type="http://schemas.openxmlformats.org/officeDocument/2006/relationships/image"/><Relationship Id="rId15" Target="../media/image42.png" Type="http://schemas.openxmlformats.org/officeDocument/2006/relationships/image"/><Relationship Id="rId16" Target="../media/image43.svg" Type="http://schemas.openxmlformats.org/officeDocument/2006/relationships/image"/><Relationship Id="rId17" Target="../media/image8.png" Type="http://schemas.openxmlformats.org/officeDocument/2006/relationships/image"/><Relationship Id="rId18" Target="../media/image9.svg" Type="http://schemas.openxmlformats.org/officeDocument/2006/relationships/image"/><Relationship Id="rId2" Target="../media/image12.png" Type="http://schemas.openxmlformats.org/officeDocument/2006/relationships/image"/><Relationship Id="rId3" Target="../media/image30.png" Type="http://schemas.openxmlformats.org/officeDocument/2006/relationships/image"/><Relationship Id="rId4" Target="../media/image31.svg" Type="http://schemas.openxmlformats.org/officeDocument/2006/relationships/image"/><Relationship Id="rId5" Target="../media/image32.png" Type="http://schemas.openxmlformats.org/officeDocument/2006/relationships/image"/><Relationship Id="rId6" Target="../media/image33.svg" Type="http://schemas.openxmlformats.org/officeDocument/2006/relationships/image"/><Relationship Id="rId7" Target="../media/image34.png" Type="http://schemas.openxmlformats.org/officeDocument/2006/relationships/image"/><Relationship Id="rId8" Target="../media/image35.svg" Type="http://schemas.openxmlformats.org/officeDocument/2006/relationships/image"/><Relationship Id="rId9" Target="../media/image36.png" Type="http://schemas.openxmlformats.org/officeDocument/2006/relationships/image"/></Relationships>
</file>

<file path=ppt/slides/_rels/slide7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49.svg" Type="http://schemas.openxmlformats.org/officeDocument/2006/relationships/image"/><Relationship Id="rId11" Target="../media/image50.png" Type="http://schemas.openxmlformats.org/officeDocument/2006/relationships/image"/><Relationship Id="rId12" Target="../media/image51.svg" Type="http://schemas.openxmlformats.org/officeDocument/2006/relationships/image"/><Relationship Id="rId13" Target="../media/image52.png" Type="http://schemas.openxmlformats.org/officeDocument/2006/relationships/image"/><Relationship Id="rId14" Target="../media/image53.svg" Type="http://schemas.openxmlformats.org/officeDocument/2006/relationships/image"/><Relationship Id="rId2" Target="../media/image4.png" Type="http://schemas.openxmlformats.org/officeDocument/2006/relationships/image"/><Relationship Id="rId3" Target="../media/image5.svg" Type="http://schemas.openxmlformats.org/officeDocument/2006/relationships/image"/><Relationship Id="rId4" Target="../media/image12.png" Type="http://schemas.openxmlformats.org/officeDocument/2006/relationships/image"/><Relationship Id="rId5" Target="../media/image44.png" Type="http://schemas.openxmlformats.org/officeDocument/2006/relationships/image"/><Relationship Id="rId6" Target="../media/image45.svg" Type="http://schemas.openxmlformats.org/officeDocument/2006/relationships/image"/><Relationship Id="rId7" Target="../media/image46.png" Type="http://schemas.openxmlformats.org/officeDocument/2006/relationships/image"/><Relationship Id="rId8" Target="../media/image47.svg" Type="http://schemas.openxmlformats.org/officeDocument/2006/relationships/image"/><Relationship Id="rId9" Target="../media/image48.png" Type="http://schemas.openxmlformats.org/officeDocument/2006/relationships/image"/></Relationships>
</file>

<file path=ppt/slides/_rels/slide8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9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59.svg" Type="http://schemas.openxmlformats.org/officeDocument/2006/relationships/image"/><Relationship Id="rId11" Target="../media/image60.png" Type="http://schemas.openxmlformats.org/officeDocument/2006/relationships/image"/><Relationship Id="rId12" Target="../media/image61.svg" Type="http://schemas.openxmlformats.org/officeDocument/2006/relationships/image"/><Relationship Id="rId13" Target="../media/image62.png" Type="http://schemas.openxmlformats.org/officeDocument/2006/relationships/image"/><Relationship Id="rId14" Target="../media/image63.svg" Type="http://schemas.openxmlformats.org/officeDocument/2006/relationships/image"/><Relationship Id="rId15" Target="../media/image64.png" Type="http://schemas.openxmlformats.org/officeDocument/2006/relationships/image"/><Relationship Id="rId16" Target="../media/image65.svg" Type="http://schemas.openxmlformats.org/officeDocument/2006/relationships/image"/><Relationship Id="rId2" Target="../media/image1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54.png" Type="http://schemas.openxmlformats.org/officeDocument/2006/relationships/image"/><Relationship Id="rId6" Target="../media/image55.svg" Type="http://schemas.openxmlformats.org/officeDocument/2006/relationships/image"/><Relationship Id="rId7" Target="../media/image56.png" Type="http://schemas.openxmlformats.org/officeDocument/2006/relationships/image"/><Relationship Id="rId8" Target="../media/image57.svg" Type="http://schemas.openxmlformats.org/officeDocument/2006/relationships/image"/><Relationship Id="rId9" Target="../media/image58.png" Type="http://schemas.openxmlformats.org/officeDocument/2006/relationships/image"/></Relationships>
</file>

<file path=ppt/slides/_rels/slide10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66.png" Type="http://schemas.openxmlformats.org/officeDocument/2006/relationships/image"/><Relationship Id="rId6" Target="../media/image67.svg" Type="http://schemas.openxmlformats.org/officeDocument/2006/relationships/image"/><Relationship Id="rId7" Target="../media/image68.png" Type="http://schemas.openxmlformats.org/officeDocument/2006/relationships/image"/><Relationship Id="rId8" Target="../media/image69.svg" Type="http://schemas.openxmlformats.org/officeDocument/2006/relationships/image"/></Relationships>
</file>

<file path=ppt/slides/_rels/slide1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12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/Relationships>
</file>

<file path=ppt/slides/_rels/slide13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75.svg" Type="http://schemas.openxmlformats.org/officeDocument/2006/relationships/image"/><Relationship Id="rId11" Target="../media/image76.png" Type="http://schemas.openxmlformats.org/officeDocument/2006/relationships/image"/><Relationship Id="rId12" Target="../media/image77.svg" Type="http://schemas.openxmlformats.org/officeDocument/2006/relationships/image"/><Relationship Id="rId2" Target="../media/image12.png" Type="http://schemas.openxmlformats.org/officeDocument/2006/relationships/image"/><Relationship Id="rId3" Target="../media/image4.png" Type="http://schemas.openxmlformats.org/officeDocument/2006/relationships/image"/><Relationship Id="rId4" Target="../media/image5.svg" Type="http://schemas.openxmlformats.org/officeDocument/2006/relationships/image"/><Relationship Id="rId5" Target="../media/image70.png" Type="http://schemas.openxmlformats.org/officeDocument/2006/relationships/image"/><Relationship Id="rId6" Target="../media/image71.svg" Type="http://schemas.openxmlformats.org/officeDocument/2006/relationships/image"/><Relationship Id="rId7" Target="../media/image72.png" Type="http://schemas.openxmlformats.org/officeDocument/2006/relationships/image"/><Relationship Id="rId8" Target="../media/image73.svg" Type="http://schemas.openxmlformats.org/officeDocument/2006/relationships/image"/><Relationship Id="rId9" Target="../media/image74.png" Type="http://schemas.openxmlformats.org/officeDocument/2006/relationships/image"/></Relationships>
</file>

<file path=ppt/slides/_rels/slide14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10" Target="../media/image85.svg" Type="http://schemas.openxmlformats.org/officeDocument/2006/relationships/image"/><Relationship Id="rId11" Target="../media/image86.png" Type="http://schemas.openxmlformats.org/officeDocument/2006/relationships/image"/><Relationship Id="rId12" Target="../media/image87.svg" Type="http://schemas.openxmlformats.org/officeDocument/2006/relationships/image"/><Relationship Id="rId2" Target="../media/image12.png" Type="http://schemas.openxmlformats.org/officeDocument/2006/relationships/image"/><Relationship Id="rId3" Target="../media/image78.png" Type="http://schemas.openxmlformats.org/officeDocument/2006/relationships/image"/><Relationship Id="rId4" Target="../media/image79.svg" Type="http://schemas.openxmlformats.org/officeDocument/2006/relationships/image"/><Relationship Id="rId5" Target="../media/image80.png" Type="http://schemas.openxmlformats.org/officeDocument/2006/relationships/image"/><Relationship Id="rId6" Target="../media/image81.svg" Type="http://schemas.openxmlformats.org/officeDocument/2006/relationships/image"/><Relationship Id="rId7" Target="../media/image82.png" Type="http://schemas.openxmlformats.org/officeDocument/2006/relationships/image"/><Relationship Id="rId8" Target="../media/image83.svg" Type="http://schemas.openxmlformats.org/officeDocument/2006/relationships/image"/><Relationship Id="rId9" Target="../media/image84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0" y="0"/>
            <a:ext cx="18288000" cy="10287000"/>
          </a:xfrm>
          <a:custGeom>
            <a:avLst/>
            <a:gdLst/>
            <a:ahLst/>
            <a:cxnLst/>
            <a:rect r="r" b="b" t="t" l="l"/>
            <a:pathLst>
              <a:path h="10287000" w="18288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0" r="0" b="0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0" y="0"/>
            <a:ext cx="18288000" cy="10287000"/>
            <a:chOff x="0" y="0"/>
            <a:chExt cx="4816593" cy="2709333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4816592" cy="2709333"/>
            </a:xfrm>
            <a:custGeom>
              <a:avLst/>
              <a:gdLst/>
              <a:ahLst/>
              <a:cxnLst/>
              <a:rect r="r" b="b" t="t" l="l"/>
              <a:pathLst>
                <a:path h="2709333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93249">
                <a:alpha val="53725"/>
              </a:srgbClr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38100"/>
              <a:ext cx="4816593" cy="274743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  <a:spcBef>
                  <a:spcPct val="0"/>
                </a:spcBef>
              </a:pPr>
            </a:p>
          </p:txBody>
        </p:sp>
      </p:grpSp>
      <p:sp>
        <p:nvSpPr>
          <p:cNvPr name="AutoShape 6" id="6"/>
          <p:cNvSpPr/>
          <p:nvPr/>
        </p:nvSpPr>
        <p:spPr>
          <a:xfrm>
            <a:off x="1028700" y="7181078"/>
            <a:ext cx="11358178" cy="0"/>
          </a:xfrm>
          <a:prstGeom prst="line">
            <a:avLst/>
          </a:prstGeom>
          <a:ln cap="flat" w="57150">
            <a:solidFill>
              <a:srgbClr val="FFFFFF"/>
            </a:solidFill>
            <a:prstDash val="solid"/>
            <a:headEnd type="none" len="sm" w="sm"/>
            <a:tailEnd type="none" len="sm" w="sm"/>
          </a:ln>
        </p:spPr>
      </p:sp>
      <p:sp>
        <p:nvSpPr>
          <p:cNvPr name="TextBox 7" id="7"/>
          <p:cNvSpPr txBox="true"/>
          <p:nvPr/>
        </p:nvSpPr>
        <p:spPr>
          <a:xfrm rot="0">
            <a:off x="6112371" y="9595103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028700" y="4809667"/>
            <a:ext cx="11545517" cy="185356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7080"/>
              </a:lnSpc>
            </a:pPr>
            <a:r>
              <a:rPr lang="en-US" sz="600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AI-Driven GRC &amp; Compliance Automation Platform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028700" y="7613123"/>
            <a:ext cx="4507196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Sales Enalement</a:t>
            </a:r>
          </a:p>
        </p:txBody>
      </p:sp>
      <p:sp>
        <p:nvSpPr>
          <p:cNvPr name="Freeform 10" id="10"/>
          <p:cNvSpPr/>
          <p:nvPr/>
        </p:nvSpPr>
        <p:spPr>
          <a:xfrm flipH="false" flipV="false" rot="0">
            <a:off x="1028700" y="606885"/>
            <a:ext cx="4202412" cy="1137399"/>
          </a:xfrm>
          <a:custGeom>
            <a:avLst/>
            <a:gdLst/>
            <a:ahLst/>
            <a:cxnLst/>
            <a:rect r="r" b="b" t="t" l="l"/>
            <a:pathLst>
              <a:path h="1137399" w="4202412">
                <a:moveTo>
                  <a:pt x="0" y="0"/>
                </a:moveTo>
                <a:lnTo>
                  <a:pt x="4202412" y="0"/>
                </a:lnTo>
                <a:lnTo>
                  <a:pt x="4202412" y="1137399"/>
                </a:lnTo>
                <a:lnTo>
                  <a:pt x="0" y="1137399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16353" t="-196032" r="-17189" b="-197375"/>
            </a:stretch>
          </a:blipFill>
        </p:spPr>
      </p:sp>
      <p:sp>
        <p:nvSpPr>
          <p:cNvPr name="Freeform 11" id="11"/>
          <p:cNvSpPr/>
          <p:nvPr/>
        </p:nvSpPr>
        <p:spPr>
          <a:xfrm flipH="false" flipV="false" rot="0">
            <a:off x="1028700" y="3005960"/>
            <a:ext cx="5633519" cy="1219414"/>
          </a:xfrm>
          <a:custGeom>
            <a:avLst/>
            <a:gdLst/>
            <a:ahLst/>
            <a:cxnLst/>
            <a:rect r="r" b="b" t="t" l="l"/>
            <a:pathLst>
              <a:path h="1219414" w="5633519">
                <a:moveTo>
                  <a:pt x="0" y="0"/>
                </a:moveTo>
                <a:lnTo>
                  <a:pt x="5633519" y="0"/>
                </a:lnTo>
                <a:lnTo>
                  <a:pt x="5633519" y="1219415"/>
                </a:lnTo>
                <a:lnTo>
                  <a:pt x="0" y="121941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181520" r="0" b="-180465"/>
            </a:stretch>
          </a:blipFill>
        </p:spPr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0" y="4129234"/>
            <a:ext cx="19408907" cy="11363033"/>
          </a:xfrm>
          <a:custGeom>
            <a:avLst/>
            <a:gdLst/>
            <a:ahLst/>
            <a:cxnLst/>
            <a:rect r="r" b="b" t="t" l="l"/>
            <a:pathLst>
              <a:path h="11363033" w="19408907">
                <a:moveTo>
                  <a:pt x="0" y="0"/>
                </a:moveTo>
                <a:lnTo>
                  <a:pt x="19408907" y="0"/>
                </a:lnTo>
                <a:lnTo>
                  <a:pt x="19408907" y="11363032"/>
                </a:lnTo>
                <a:lnTo>
                  <a:pt x="0" y="1136303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alphaModFix amt="5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183796" y="3615999"/>
            <a:ext cx="4928575" cy="3068107"/>
            <a:chOff x="0" y="0"/>
            <a:chExt cx="1298061" cy="80806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 flipV="true">
            <a:off x="1435553" y="4864446"/>
            <a:ext cx="189720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6760071" y="3615999"/>
            <a:ext cx="4928575" cy="3068107"/>
            <a:chOff x="0" y="0"/>
            <a:chExt cx="1298061" cy="80806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3" id="13"/>
          <p:cNvSpPr/>
          <p:nvPr/>
        </p:nvSpPr>
        <p:spPr>
          <a:xfrm flipV="true">
            <a:off x="7011828" y="4864446"/>
            <a:ext cx="1017797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4" id="14"/>
          <p:cNvSpPr/>
          <p:nvPr/>
        </p:nvSpPr>
        <p:spPr>
          <a:xfrm flipH="false" flipV="false" rot="0">
            <a:off x="10565292" y="3836353"/>
            <a:ext cx="798155" cy="798155"/>
          </a:xfrm>
          <a:custGeom>
            <a:avLst/>
            <a:gdLst/>
            <a:ahLst/>
            <a:cxnLst/>
            <a:rect r="r" b="b" t="t" l="l"/>
            <a:pathLst>
              <a:path h="798155" w="798155">
                <a:moveTo>
                  <a:pt x="0" y="0"/>
                </a:moveTo>
                <a:lnTo>
                  <a:pt x="798155" y="0"/>
                </a:lnTo>
                <a:lnTo>
                  <a:pt x="798155" y="798156"/>
                </a:lnTo>
                <a:lnTo>
                  <a:pt x="0" y="798156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5" id="15"/>
          <p:cNvGrpSpPr/>
          <p:nvPr/>
        </p:nvGrpSpPr>
        <p:grpSpPr>
          <a:xfrm rot="0">
            <a:off x="12336346" y="3602894"/>
            <a:ext cx="4928575" cy="3068107"/>
            <a:chOff x="0" y="0"/>
            <a:chExt cx="1298061" cy="80806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98061" cy="808061"/>
            </a:xfrm>
            <a:custGeom>
              <a:avLst/>
              <a:gdLst/>
              <a:ahLst/>
              <a:cxnLst/>
              <a:rect r="r" b="b" t="t" l="l"/>
              <a:pathLst>
                <a:path h="808061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70361"/>
                  </a:lnTo>
                  <a:cubicBezTo>
                    <a:pt x="1298061" y="780360"/>
                    <a:pt x="1294089" y="789949"/>
                    <a:pt x="1287019" y="797019"/>
                  </a:cubicBezTo>
                  <a:cubicBezTo>
                    <a:pt x="1279949" y="804089"/>
                    <a:pt x="1270360" y="808061"/>
                    <a:pt x="1260361" y="808061"/>
                  </a:cubicBezTo>
                  <a:lnTo>
                    <a:pt x="37700" y="808061"/>
                  </a:lnTo>
                  <a:cubicBezTo>
                    <a:pt x="16879" y="808061"/>
                    <a:pt x="0" y="791182"/>
                    <a:pt x="0" y="770361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04775"/>
              <a:ext cx="1298061" cy="9128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8" id="18"/>
          <p:cNvSpPr/>
          <p:nvPr/>
        </p:nvSpPr>
        <p:spPr>
          <a:xfrm>
            <a:off x="12588103" y="4851340"/>
            <a:ext cx="1898924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19" id="19"/>
          <p:cNvSpPr/>
          <p:nvPr/>
        </p:nvSpPr>
        <p:spPr>
          <a:xfrm flipH="false" flipV="false" rot="0">
            <a:off x="5008324" y="3836353"/>
            <a:ext cx="780197" cy="798155"/>
          </a:xfrm>
          <a:custGeom>
            <a:avLst/>
            <a:gdLst/>
            <a:ahLst/>
            <a:cxnLst/>
            <a:rect r="r" b="b" t="t" l="l"/>
            <a:pathLst>
              <a:path h="798155" w="780197">
                <a:moveTo>
                  <a:pt x="0" y="0"/>
                </a:moveTo>
                <a:lnTo>
                  <a:pt x="780197" y="0"/>
                </a:lnTo>
                <a:lnTo>
                  <a:pt x="780197" y="798156"/>
                </a:lnTo>
                <a:lnTo>
                  <a:pt x="0" y="798156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0" id="20"/>
          <p:cNvSpPr/>
          <p:nvPr/>
        </p:nvSpPr>
        <p:spPr>
          <a:xfrm flipH="false" flipV="false" rot="0">
            <a:off x="16168208" y="3870993"/>
            <a:ext cx="823279" cy="821221"/>
          </a:xfrm>
          <a:custGeom>
            <a:avLst/>
            <a:gdLst/>
            <a:ahLst/>
            <a:cxnLst/>
            <a:rect r="r" b="b" t="t" l="l"/>
            <a:pathLst>
              <a:path h="821221" w="823279">
                <a:moveTo>
                  <a:pt x="0" y="0"/>
                </a:moveTo>
                <a:lnTo>
                  <a:pt x="823279" y="0"/>
                </a:lnTo>
                <a:lnTo>
                  <a:pt x="823279" y="821220"/>
                </a:lnTo>
                <a:lnTo>
                  <a:pt x="0" y="821220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1" id="21"/>
          <p:cNvSpPr txBox="true"/>
          <p:nvPr/>
        </p:nvSpPr>
        <p:spPr>
          <a:xfrm rot="0">
            <a:off x="1196273" y="715769"/>
            <a:ext cx="2514516" cy="47822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FOUNDA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ION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196273" y="1286293"/>
            <a:ext cx="1643520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Why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GRC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96273" y="2203744"/>
            <a:ext cx="16063027" cy="633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Governa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nce, Risk, 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and Compliance form the foundation of enterprise re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si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. COMPLYment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unifies all thr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ee into a single intelligent platform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tha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dri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ves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bu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ess value.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435553" y="4400662"/>
            <a:ext cx="2907590" cy="319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Gov</a:t>
            </a:r>
            <a:r>
              <a:rPr lang="en-US" b="true" sz="20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ernan</a:t>
            </a:r>
            <a:r>
              <a:rPr lang="en-US" b="true" sz="20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ce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435553" y="5010901"/>
            <a:ext cx="4425061" cy="1090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Align business strategy with IT execution. Ensure decisions are made with full visibility and </a:t>
            </a:r>
            <a:r>
              <a:rPr lang="en-US" sz="18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accountability across the organization.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7011828" y="4400662"/>
            <a:ext cx="3797848" cy="319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</a:t>
            </a: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isk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7011828" y="5010901"/>
            <a:ext cx="4425061" cy="1090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Protect enterprise value by</a:t>
            </a: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identifying, assessing, and mitigating threats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before they impact operations or reputation.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588103" y="4387556"/>
            <a:ext cx="3797848" cy="31940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Complianc</a:t>
            </a:r>
            <a:r>
              <a:rPr lang="en-US" b="true" sz="20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12588103" y="4997796"/>
            <a:ext cx="4425061" cy="10904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Meet regulatory obligations efficiently</a:t>
            </a:r>
            <a:r>
              <a:rPr lang="en-US" sz="18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with automated tracking, evidence collection, and real-time reporting capabilities.</a:t>
            </a:r>
          </a:p>
        </p:txBody>
      </p:sp>
      <p:sp>
        <p:nvSpPr>
          <p:cNvPr name="Freeform 31" id="31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 l="0" t="-471" r="0" b="-471"/>
            </a:stretch>
          </a:blipFill>
        </p:spPr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44344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true" flipV="false" rot="-455236">
            <a:off x="0" y="4129234"/>
            <a:ext cx="19408907" cy="11363033"/>
          </a:xfrm>
          <a:custGeom>
            <a:avLst/>
            <a:gdLst/>
            <a:ahLst/>
            <a:cxnLst/>
            <a:rect r="r" b="b" t="t" l="l"/>
            <a:pathLst>
              <a:path h="11363033" w="19408907">
                <a:moveTo>
                  <a:pt x="19408907" y="0"/>
                </a:moveTo>
                <a:lnTo>
                  <a:pt x="0" y="0"/>
                </a:lnTo>
                <a:lnTo>
                  <a:pt x="0" y="11363032"/>
                </a:lnTo>
                <a:lnTo>
                  <a:pt x="19408907" y="11363032"/>
                </a:lnTo>
                <a:lnTo>
                  <a:pt x="19408907" y="0"/>
                </a:lnTo>
                <a:close/>
              </a:path>
            </a:pathLst>
          </a:custGeom>
          <a:blipFill>
            <a:blip r:embed="rId2">
              <a:alphaModFix amt="5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471" r="0" b="-471"/>
            </a:stretch>
          </a:blipFill>
        </p:spPr>
      </p:sp>
      <p:sp>
        <p:nvSpPr>
          <p:cNvPr name="AutoShape 7" id="7"/>
          <p:cNvSpPr/>
          <p:nvPr/>
        </p:nvSpPr>
        <p:spPr>
          <a:xfrm>
            <a:off x="2450796" y="3299687"/>
            <a:ext cx="13997734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8" id="8"/>
          <p:cNvSpPr/>
          <p:nvPr/>
        </p:nvSpPr>
        <p:spPr>
          <a:xfrm flipH="false" flipV="false" rot="0">
            <a:off x="1712331" y="2716851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9" y="0"/>
                </a:lnTo>
                <a:lnTo>
                  <a:pt x="1476929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9" id="9"/>
          <p:cNvGrpSpPr/>
          <p:nvPr/>
        </p:nvGrpSpPr>
        <p:grpSpPr>
          <a:xfrm rot="0">
            <a:off x="1860272" y="2716851"/>
            <a:ext cx="1181046" cy="1181046"/>
            <a:chOff x="0" y="0"/>
            <a:chExt cx="812800" cy="812800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1" id="1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2" id="12"/>
          <p:cNvSpPr/>
          <p:nvPr/>
        </p:nvSpPr>
        <p:spPr>
          <a:xfrm flipH="false" flipV="false" rot="0">
            <a:off x="5178177" y="2716851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8" y="0"/>
                </a:lnTo>
                <a:lnTo>
                  <a:pt x="1476928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3" id="13"/>
          <p:cNvGrpSpPr/>
          <p:nvPr/>
        </p:nvGrpSpPr>
        <p:grpSpPr>
          <a:xfrm rot="0">
            <a:off x="5326118" y="2716851"/>
            <a:ext cx="1181046" cy="1181046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6" id="16"/>
          <p:cNvSpPr/>
          <p:nvPr/>
        </p:nvSpPr>
        <p:spPr>
          <a:xfrm flipH="false" flipV="false" rot="0">
            <a:off x="8643220" y="2716851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8" y="0"/>
                </a:lnTo>
                <a:lnTo>
                  <a:pt x="1476928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17" id="17"/>
          <p:cNvGrpSpPr/>
          <p:nvPr/>
        </p:nvGrpSpPr>
        <p:grpSpPr>
          <a:xfrm rot="0">
            <a:off x="8791161" y="2716851"/>
            <a:ext cx="1181046" cy="1181046"/>
            <a:chOff x="0" y="0"/>
            <a:chExt cx="812800" cy="812800"/>
          </a:xfrm>
        </p:grpSpPr>
        <p:sp>
          <p:nvSpPr>
            <p:cNvPr name="Freeform 18" id="18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9" id="19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0" id="20"/>
          <p:cNvSpPr/>
          <p:nvPr/>
        </p:nvSpPr>
        <p:spPr>
          <a:xfrm flipH="false" flipV="false" rot="0">
            <a:off x="12108264" y="2640115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8" y="0"/>
                </a:lnTo>
                <a:lnTo>
                  <a:pt x="1476928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1" id="21"/>
          <p:cNvGrpSpPr/>
          <p:nvPr/>
        </p:nvGrpSpPr>
        <p:grpSpPr>
          <a:xfrm rot="0">
            <a:off x="12256204" y="2640115"/>
            <a:ext cx="1181046" cy="1181046"/>
            <a:chOff x="0" y="0"/>
            <a:chExt cx="812800" cy="812800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3" id="23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4" id="24"/>
          <p:cNvSpPr/>
          <p:nvPr/>
        </p:nvSpPr>
        <p:spPr>
          <a:xfrm flipH="false" flipV="false" rot="0">
            <a:off x="15573307" y="2563379"/>
            <a:ext cx="1476928" cy="1476928"/>
          </a:xfrm>
          <a:custGeom>
            <a:avLst/>
            <a:gdLst/>
            <a:ahLst/>
            <a:cxnLst/>
            <a:rect r="r" b="b" t="t" l="l"/>
            <a:pathLst>
              <a:path h="1476928" w="1476928">
                <a:moveTo>
                  <a:pt x="0" y="0"/>
                </a:moveTo>
                <a:lnTo>
                  <a:pt x="1476928" y="0"/>
                </a:lnTo>
                <a:lnTo>
                  <a:pt x="1476928" y="1476928"/>
                </a:lnTo>
                <a:lnTo>
                  <a:pt x="0" y="1476928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alphaModFix amt="35000"/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  <a:ln cap="sq">
            <a:noFill/>
            <a:prstDash val="solid"/>
            <a:miter/>
          </a:ln>
        </p:spPr>
      </p:sp>
      <p:grpSp>
        <p:nvGrpSpPr>
          <p:cNvPr name="Group 25" id="25"/>
          <p:cNvGrpSpPr/>
          <p:nvPr/>
        </p:nvGrpSpPr>
        <p:grpSpPr>
          <a:xfrm rot="0">
            <a:off x="15721248" y="2563379"/>
            <a:ext cx="1181046" cy="1181046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grpSp>
        <p:nvGrpSpPr>
          <p:cNvPr name="Group 28" id="28"/>
          <p:cNvGrpSpPr/>
          <p:nvPr/>
        </p:nvGrpSpPr>
        <p:grpSpPr>
          <a:xfrm rot="0">
            <a:off x="2653532" y="6600825"/>
            <a:ext cx="12980936" cy="547878"/>
            <a:chOff x="0" y="0"/>
            <a:chExt cx="17307915" cy="730504"/>
          </a:xfrm>
        </p:grpSpPr>
        <p:sp>
          <p:nvSpPr>
            <p:cNvPr name="TextBox 29" id="29"/>
            <p:cNvSpPr txBox="true"/>
            <p:nvPr/>
          </p:nvSpPr>
          <p:spPr>
            <a:xfrm rot="0">
              <a:off x="488987" y="-19050"/>
              <a:ext cx="16818928" cy="7495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96"/>
                </a:lnSpc>
              </a:pPr>
              <a:r>
                <a:rPr lang="en-US" sz="1800" spc="1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GRC today is seen as an obligation,</a:t>
              </a:r>
              <a:r>
                <a:rPr lang="en-US" sz="1800" spc="1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 not a source of business value. Organizations struggle with fragmented processes and inefficient workflows.</a:t>
              </a:r>
            </a:p>
          </p:txBody>
        </p:sp>
        <p:grpSp>
          <p:nvGrpSpPr>
            <p:cNvPr name="Group 30" id="30"/>
            <p:cNvGrpSpPr/>
            <p:nvPr/>
          </p:nvGrpSpPr>
          <p:grpSpPr>
            <a:xfrm rot="0">
              <a:off x="0" y="0"/>
              <a:ext cx="307171" cy="380103"/>
              <a:chOff x="0" y="0"/>
              <a:chExt cx="60676" cy="75082"/>
            </a:xfrm>
          </p:grpSpPr>
          <p:sp>
            <p:nvSpPr>
              <p:cNvPr name="Freeform 31" id="31"/>
              <p:cNvSpPr/>
              <p:nvPr/>
            </p:nvSpPr>
            <p:spPr>
              <a:xfrm flipH="false" flipV="false" rot="0">
                <a:off x="0" y="0"/>
                <a:ext cx="60676" cy="75082"/>
              </a:xfrm>
              <a:custGeom>
                <a:avLst/>
                <a:gdLst/>
                <a:ahLst/>
                <a:cxnLst/>
                <a:rect r="r" b="b" t="t" l="l"/>
                <a:pathLst>
                  <a:path h="75082" w="60676">
                    <a:moveTo>
                      <a:pt x="0" y="0"/>
                    </a:moveTo>
                    <a:lnTo>
                      <a:pt x="60676" y="0"/>
                    </a:lnTo>
                    <a:lnTo>
                      <a:pt x="60676" y="75082"/>
                    </a:lnTo>
                    <a:lnTo>
                      <a:pt x="0" y="7508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gradFill>
                  <a:gsLst>
                    <a:gs pos="0">
                      <a:srgbClr val="F48B20">
                        <a:alpha val="100000"/>
                      </a:srgbClr>
                    </a:gs>
                    <a:gs pos="100000">
                      <a:srgbClr val="EE4633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name="TextBox 32" id="32"/>
              <p:cNvSpPr txBox="true"/>
              <p:nvPr/>
            </p:nvSpPr>
            <p:spPr>
              <a:xfrm>
                <a:off x="0" y="-57150"/>
                <a:ext cx="60676" cy="1322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  <p:sp>
        <p:nvSpPr>
          <p:cNvPr name="Freeform 33" id="33"/>
          <p:cNvSpPr/>
          <p:nvPr/>
        </p:nvSpPr>
        <p:spPr>
          <a:xfrm flipH="false" flipV="false" rot="0">
            <a:off x="2148808" y="2997700"/>
            <a:ext cx="603975" cy="603975"/>
          </a:xfrm>
          <a:custGeom>
            <a:avLst/>
            <a:gdLst/>
            <a:ahLst/>
            <a:cxnLst/>
            <a:rect r="r" b="b" t="t" l="l"/>
            <a:pathLst>
              <a:path h="603975" w="603975">
                <a:moveTo>
                  <a:pt x="0" y="0"/>
                </a:moveTo>
                <a:lnTo>
                  <a:pt x="603975" y="0"/>
                </a:lnTo>
                <a:lnTo>
                  <a:pt x="603975" y="603975"/>
                </a:lnTo>
                <a:lnTo>
                  <a:pt x="0" y="6039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5591146" y="2897636"/>
            <a:ext cx="650989" cy="753678"/>
          </a:xfrm>
          <a:custGeom>
            <a:avLst/>
            <a:gdLst/>
            <a:ahLst/>
            <a:cxnLst/>
            <a:rect r="r" b="b" t="t" l="l"/>
            <a:pathLst>
              <a:path h="753678" w="650989">
                <a:moveTo>
                  <a:pt x="0" y="0"/>
                </a:moveTo>
                <a:lnTo>
                  <a:pt x="650990" y="0"/>
                </a:lnTo>
                <a:lnTo>
                  <a:pt x="650990" y="753678"/>
                </a:lnTo>
                <a:lnTo>
                  <a:pt x="0" y="75367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9030586" y="2956276"/>
            <a:ext cx="702196" cy="702196"/>
          </a:xfrm>
          <a:custGeom>
            <a:avLst/>
            <a:gdLst/>
            <a:ahLst/>
            <a:cxnLst/>
            <a:rect r="r" b="b" t="t" l="l"/>
            <a:pathLst>
              <a:path h="702196" w="702196">
                <a:moveTo>
                  <a:pt x="0" y="0"/>
                </a:moveTo>
                <a:lnTo>
                  <a:pt x="702196" y="0"/>
                </a:lnTo>
                <a:lnTo>
                  <a:pt x="702196" y="702196"/>
                </a:lnTo>
                <a:lnTo>
                  <a:pt x="0" y="702196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12536006" y="2859654"/>
            <a:ext cx="621443" cy="742021"/>
          </a:xfrm>
          <a:custGeom>
            <a:avLst/>
            <a:gdLst/>
            <a:ahLst/>
            <a:cxnLst/>
            <a:rect r="r" b="b" t="t" l="l"/>
            <a:pathLst>
              <a:path h="742021" w="621443">
                <a:moveTo>
                  <a:pt x="0" y="0"/>
                </a:moveTo>
                <a:lnTo>
                  <a:pt x="621443" y="0"/>
                </a:lnTo>
                <a:lnTo>
                  <a:pt x="621443" y="742021"/>
                </a:lnTo>
                <a:lnTo>
                  <a:pt x="0" y="74202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7" id="37"/>
          <p:cNvSpPr/>
          <p:nvPr/>
        </p:nvSpPr>
        <p:spPr>
          <a:xfrm flipH="false" flipV="false" rot="0">
            <a:off x="15956917" y="2751147"/>
            <a:ext cx="704168" cy="704168"/>
          </a:xfrm>
          <a:custGeom>
            <a:avLst/>
            <a:gdLst/>
            <a:ahLst/>
            <a:cxnLst/>
            <a:rect r="r" b="b" t="t" l="l"/>
            <a:pathLst>
              <a:path h="704168" w="704168">
                <a:moveTo>
                  <a:pt x="0" y="0"/>
                </a:moveTo>
                <a:lnTo>
                  <a:pt x="704168" y="0"/>
                </a:lnTo>
                <a:lnTo>
                  <a:pt x="704168" y="704168"/>
                </a:lnTo>
                <a:lnTo>
                  <a:pt x="0" y="704168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8" id="38"/>
          <p:cNvSpPr txBox="true"/>
          <p:nvPr/>
        </p:nvSpPr>
        <p:spPr>
          <a:xfrm rot="0">
            <a:off x="1196273" y="714394"/>
            <a:ext cx="1643520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ow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GRC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Work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 Today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196273" y="1683127"/>
            <a:ext cx="16063027" cy="346837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Reali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ty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196273" y="4300347"/>
            <a:ext cx="2509046" cy="843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Evidenc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scattered across multiple 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teams and systems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4883629" y="4300347"/>
            <a:ext cx="2066023" cy="843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Manual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risk tracking in spreadsheets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8130753" y="4300347"/>
            <a:ext cx="2660962" cy="843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Separate tools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for audit, compliance, and vulnerabilities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1516246" y="4300347"/>
            <a:ext cx="2660962" cy="843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Compliance reporting takes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weeks to compile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5270631" y="4300347"/>
            <a:ext cx="2082280" cy="843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Low user adoption due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to complexity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92447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726637" y="4280860"/>
            <a:ext cx="4183130" cy="1885254"/>
            <a:chOff x="0" y="0"/>
            <a:chExt cx="1101730" cy="496528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101730" cy="496528"/>
            </a:xfrm>
            <a:custGeom>
              <a:avLst/>
              <a:gdLst/>
              <a:ahLst/>
              <a:cxnLst/>
              <a:rect r="r" b="b" t="t" l="l"/>
              <a:pathLst>
                <a:path h="496528" w="1101730">
                  <a:moveTo>
                    <a:pt x="14806" y="0"/>
                  </a:moveTo>
                  <a:lnTo>
                    <a:pt x="1086924" y="0"/>
                  </a:lnTo>
                  <a:cubicBezTo>
                    <a:pt x="1095101" y="0"/>
                    <a:pt x="1101730" y="6629"/>
                    <a:pt x="1101730" y="14806"/>
                  </a:cubicBezTo>
                  <a:lnTo>
                    <a:pt x="1101730" y="481722"/>
                  </a:lnTo>
                  <a:cubicBezTo>
                    <a:pt x="1101730" y="489899"/>
                    <a:pt x="1095101" y="496528"/>
                    <a:pt x="1086924" y="496528"/>
                  </a:cubicBezTo>
                  <a:lnTo>
                    <a:pt x="14806" y="496528"/>
                  </a:lnTo>
                  <a:cubicBezTo>
                    <a:pt x="6629" y="496528"/>
                    <a:pt x="0" y="489899"/>
                    <a:pt x="0" y="481722"/>
                  </a:cubicBezTo>
                  <a:lnTo>
                    <a:pt x="0" y="14806"/>
                  </a:lnTo>
                  <a:cubicBezTo>
                    <a:pt x="0" y="6629"/>
                    <a:pt x="6629" y="0"/>
                    <a:pt x="14806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04775"/>
              <a:ext cx="1101730" cy="6013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 flipV="true">
            <a:off x="1736827" y="4280860"/>
            <a:ext cx="0" cy="1885642"/>
          </a:xfrm>
          <a:prstGeom prst="line">
            <a:avLst/>
          </a:prstGeom>
          <a:ln cap="flat" w="857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10" id="10"/>
          <p:cNvSpPr txBox="true"/>
          <p:nvPr/>
        </p:nvSpPr>
        <p:spPr>
          <a:xfrm rot="0">
            <a:off x="1196273" y="762497"/>
            <a:ext cx="1643520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Introducing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COMPLYmen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</a:p>
        </p:txBody>
      </p:sp>
      <p:grpSp>
        <p:nvGrpSpPr>
          <p:cNvPr name="Group 11" id="11"/>
          <p:cNvGrpSpPr/>
          <p:nvPr/>
        </p:nvGrpSpPr>
        <p:grpSpPr>
          <a:xfrm rot="0">
            <a:off x="6824337" y="4280860"/>
            <a:ext cx="4183130" cy="1885254"/>
            <a:chOff x="0" y="0"/>
            <a:chExt cx="1101730" cy="496528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101730" cy="496528"/>
            </a:xfrm>
            <a:custGeom>
              <a:avLst/>
              <a:gdLst/>
              <a:ahLst/>
              <a:cxnLst/>
              <a:rect r="r" b="b" t="t" l="l"/>
              <a:pathLst>
                <a:path h="496528" w="1101730">
                  <a:moveTo>
                    <a:pt x="14806" y="0"/>
                  </a:moveTo>
                  <a:lnTo>
                    <a:pt x="1086924" y="0"/>
                  </a:lnTo>
                  <a:cubicBezTo>
                    <a:pt x="1095101" y="0"/>
                    <a:pt x="1101730" y="6629"/>
                    <a:pt x="1101730" y="14806"/>
                  </a:cubicBezTo>
                  <a:lnTo>
                    <a:pt x="1101730" y="481722"/>
                  </a:lnTo>
                  <a:cubicBezTo>
                    <a:pt x="1101730" y="489899"/>
                    <a:pt x="1095101" y="496528"/>
                    <a:pt x="1086924" y="496528"/>
                  </a:cubicBezTo>
                  <a:lnTo>
                    <a:pt x="14806" y="496528"/>
                  </a:lnTo>
                  <a:cubicBezTo>
                    <a:pt x="6629" y="496528"/>
                    <a:pt x="0" y="489899"/>
                    <a:pt x="0" y="481722"/>
                  </a:cubicBezTo>
                  <a:lnTo>
                    <a:pt x="0" y="14806"/>
                  </a:lnTo>
                  <a:cubicBezTo>
                    <a:pt x="0" y="6629"/>
                    <a:pt x="6629" y="0"/>
                    <a:pt x="14806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04775"/>
              <a:ext cx="1101730" cy="6013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4" id="14"/>
          <p:cNvSpPr/>
          <p:nvPr/>
        </p:nvSpPr>
        <p:spPr>
          <a:xfrm flipV="true">
            <a:off x="6834527" y="4280860"/>
            <a:ext cx="0" cy="1885642"/>
          </a:xfrm>
          <a:prstGeom prst="line">
            <a:avLst/>
          </a:prstGeom>
          <a:ln cap="flat" w="857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4305475" y="6528452"/>
            <a:ext cx="4183130" cy="1885254"/>
            <a:chOff x="0" y="0"/>
            <a:chExt cx="1101730" cy="496528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101730" cy="496528"/>
            </a:xfrm>
            <a:custGeom>
              <a:avLst/>
              <a:gdLst/>
              <a:ahLst/>
              <a:cxnLst/>
              <a:rect r="r" b="b" t="t" l="l"/>
              <a:pathLst>
                <a:path h="496528" w="1101730">
                  <a:moveTo>
                    <a:pt x="14806" y="0"/>
                  </a:moveTo>
                  <a:lnTo>
                    <a:pt x="1086924" y="0"/>
                  </a:lnTo>
                  <a:cubicBezTo>
                    <a:pt x="1095101" y="0"/>
                    <a:pt x="1101730" y="6629"/>
                    <a:pt x="1101730" y="14806"/>
                  </a:cubicBezTo>
                  <a:lnTo>
                    <a:pt x="1101730" y="481722"/>
                  </a:lnTo>
                  <a:cubicBezTo>
                    <a:pt x="1101730" y="489899"/>
                    <a:pt x="1095101" y="496528"/>
                    <a:pt x="1086924" y="496528"/>
                  </a:cubicBezTo>
                  <a:lnTo>
                    <a:pt x="14806" y="496528"/>
                  </a:lnTo>
                  <a:cubicBezTo>
                    <a:pt x="6629" y="496528"/>
                    <a:pt x="0" y="489899"/>
                    <a:pt x="0" y="481722"/>
                  </a:cubicBezTo>
                  <a:lnTo>
                    <a:pt x="0" y="14806"/>
                  </a:lnTo>
                  <a:cubicBezTo>
                    <a:pt x="0" y="6629"/>
                    <a:pt x="6629" y="0"/>
                    <a:pt x="14806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04775"/>
              <a:ext cx="1101730" cy="6013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8" id="18"/>
          <p:cNvSpPr/>
          <p:nvPr/>
        </p:nvSpPr>
        <p:spPr>
          <a:xfrm flipV="true">
            <a:off x="4315665" y="6528452"/>
            <a:ext cx="0" cy="1885642"/>
          </a:xfrm>
          <a:prstGeom prst="line">
            <a:avLst/>
          </a:prstGeom>
          <a:ln cap="flat" w="857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>
            <a:grpSpLocks noChangeAspect="true"/>
          </p:cNvGrpSpPr>
          <p:nvPr/>
        </p:nvGrpSpPr>
        <p:grpSpPr>
          <a:xfrm rot="0">
            <a:off x="11714709" y="1305422"/>
            <a:ext cx="6086269" cy="8179018"/>
            <a:chOff x="0" y="0"/>
            <a:chExt cx="3663950" cy="4923790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31750" y="31750"/>
              <a:ext cx="3600450" cy="4859020"/>
            </a:xfrm>
            <a:custGeom>
              <a:avLst/>
              <a:gdLst/>
              <a:ahLst/>
              <a:cxnLst/>
              <a:rect r="r" b="b" t="t" l="l"/>
              <a:pathLst>
                <a:path h="4859020" w="3600450">
                  <a:moveTo>
                    <a:pt x="3600450" y="4499610"/>
                  </a:moveTo>
                  <a:cubicBezTo>
                    <a:pt x="3600450" y="4699000"/>
                    <a:pt x="3439160" y="4859020"/>
                    <a:pt x="3241040" y="4859020"/>
                  </a:cubicBezTo>
                  <a:lnTo>
                    <a:pt x="359410" y="4859020"/>
                  </a:lnTo>
                  <a:cubicBezTo>
                    <a:pt x="160020" y="4859020"/>
                    <a:pt x="0" y="4697730"/>
                    <a:pt x="0" y="4499610"/>
                  </a:cubicBezTo>
                  <a:lnTo>
                    <a:pt x="0" y="359410"/>
                  </a:lnTo>
                  <a:cubicBezTo>
                    <a:pt x="0" y="160020"/>
                    <a:pt x="161290" y="0"/>
                    <a:pt x="359410" y="0"/>
                  </a:cubicBezTo>
                  <a:lnTo>
                    <a:pt x="3239770" y="0"/>
                  </a:lnTo>
                  <a:cubicBezTo>
                    <a:pt x="3439160" y="0"/>
                    <a:pt x="3599180" y="161290"/>
                    <a:pt x="3599180" y="359410"/>
                  </a:cubicBezTo>
                  <a:lnTo>
                    <a:pt x="3600450" y="4499610"/>
                  </a:lnTo>
                  <a:close/>
                </a:path>
              </a:pathLst>
            </a:custGeom>
            <a:blipFill>
              <a:blip r:embed="rId3"/>
              <a:stretch>
                <a:fillRect l="0" t="-5573" r="0" b="-5573"/>
              </a:stretch>
            </a:blipFill>
          </p:spPr>
        </p:sp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3662687" cy="4923790"/>
            </a:xfrm>
            <a:custGeom>
              <a:avLst/>
              <a:gdLst/>
              <a:ahLst/>
              <a:cxnLst/>
              <a:rect r="r" b="b" t="t" l="l"/>
              <a:pathLst>
                <a:path h="4923790" w="3662687">
                  <a:moveTo>
                    <a:pt x="3271520" y="4923790"/>
                  </a:moveTo>
                  <a:lnTo>
                    <a:pt x="391160" y="4923790"/>
                  </a:lnTo>
                  <a:cubicBezTo>
                    <a:pt x="175260" y="4923790"/>
                    <a:pt x="0" y="4748530"/>
                    <a:pt x="0" y="4532630"/>
                  </a:cubicBezTo>
                  <a:lnTo>
                    <a:pt x="0" y="392430"/>
                  </a:lnTo>
                  <a:cubicBezTo>
                    <a:pt x="0" y="175260"/>
                    <a:pt x="175260" y="0"/>
                    <a:pt x="391160" y="0"/>
                  </a:cubicBezTo>
                  <a:lnTo>
                    <a:pt x="3271520" y="0"/>
                  </a:lnTo>
                  <a:cubicBezTo>
                    <a:pt x="3487420" y="0"/>
                    <a:pt x="3662680" y="175260"/>
                    <a:pt x="3662680" y="391160"/>
                  </a:cubicBezTo>
                  <a:lnTo>
                    <a:pt x="3662680" y="4531360"/>
                  </a:lnTo>
                  <a:cubicBezTo>
                    <a:pt x="3663950" y="4747260"/>
                    <a:pt x="3487420" y="4923790"/>
                    <a:pt x="3271520" y="4923790"/>
                  </a:cubicBezTo>
                  <a:close/>
                  <a:moveTo>
                    <a:pt x="391160" y="63500"/>
                  </a:moveTo>
                  <a:cubicBezTo>
                    <a:pt x="210820" y="63500"/>
                    <a:pt x="63500" y="210820"/>
                    <a:pt x="63500" y="391160"/>
                  </a:cubicBezTo>
                  <a:lnTo>
                    <a:pt x="63500" y="4531360"/>
                  </a:lnTo>
                  <a:cubicBezTo>
                    <a:pt x="63500" y="4712970"/>
                    <a:pt x="210820" y="4859020"/>
                    <a:pt x="391160" y="4859020"/>
                  </a:cubicBezTo>
                  <a:lnTo>
                    <a:pt x="3271520" y="4859020"/>
                  </a:lnTo>
                  <a:cubicBezTo>
                    <a:pt x="3453130" y="4859020"/>
                    <a:pt x="3599180" y="4711700"/>
                    <a:pt x="3599180" y="4531360"/>
                  </a:cubicBezTo>
                  <a:lnTo>
                    <a:pt x="3599180" y="391160"/>
                  </a:lnTo>
                  <a:cubicBezTo>
                    <a:pt x="3599180" y="209550"/>
                    <a:pt x="3451860" y="63500"/>
                    <a:pt x="3271520" y="63500"/>
                  </a:cubicBezTo>
                  <a:lnTo>
                    <a:pt x="391160" y="63500"/>
                  </a:lnTo>
                  <a:close/>
                </a:path>
              </a:pathLst>
            </a:custGeom>
            <a:solidFill>
              <a:srgbClr val="FFFFFF"/>
            </a:solidFill>
          </p:spPr>
        </p:sp>
      </p:grpSp>
      <p:sp>
        <p:nvSpPr>
          <p:cNvPr name="TextBox 22" id="22"/>
          <p:cNvSpPr txBox="true"/>
          <p:nvPr/>
        </p:nvSpPr>
        <p:spPr>
          <a:xfrm rot="0">
            <a:off x="1992770" y="4854362"/>
            <a:ext cx="3650866" cy="7192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Unified Platfo</a:t>
            </a:r>
            <a:r>
              <a:rPr lang="en-US" b="true" sz="20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rm</a:t>
            </a:r>
          </a:p>
          <a:p>
            <a:pPr algn="l" marL="0" indent="0" lvl="0">
              <a:lnSpc>
                <a:spcPts val="1050"/>
              </a:lnSpc>
            </a:pP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One system for all GRC needs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96273" y="1937246"/>
            <a:ext cx="10308886" cy="12426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COMPLYment is a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unified,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AI-enabled GRC platform that transforms compl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iance from burden to busin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ess adva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ntage.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Reduc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co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mpliance effort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by up to 60%, increase visibility across your 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ire risk landscape, and au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tomate governance workflows that once consumed weeks of manual effort.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7090469" y="4820707"/>
            <a:ext cx="3650866" cy="9103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0"/>
              </a:lnSpc>
            </a:pPr>
            <a:r>
              <a:rPr lang="en-US" sz="2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AI-Enabled</a:t>
            </a:r>
          </a:p>
          <a:p>
            <a:pPr algn="l">
              <a:lnSpc>
                <a:spcPts val="1050"/>
              </a:lnSpc>
            </a:pPr>
          </a:p>
          <a:p>
            <a:pPr algn="l" marL="0" indent="0" lvl="0">
              <a:lnSpc>
                <a:spcPts val="1050"/>
              </a:lnSpc>
            </a:pP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ntelligent automation at every step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4501412" y="7201649"/>
            <a:ext cx="3791256" cy="643636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1000"/>
              </a:lnSpc>
            </a:pPr>
            <a:r>
              <a:rPr lang="en-US" sz="200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Enterprise-Ready</a:t>
            </a:r>
          </a:p>
          <a:p>
            <a:pPr algn="l">
              <a:lnSpc>
                <a:spcPts val="1050"/>
              </a:lnSpc>
            </a:pPr>
          </a:p>
          <a:p>
            <a:pPr algn="l" marL="0" indent="0" lvl="0">
              <a:lnSpc>
                <a:spcPts val="1050"/>
              </a:lnSpc>
            </a:pP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Sca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les with your organization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44344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6" id="6"/>
          <p:cNvGrpSpPr/>
          <p:nvPr/>
        </p:nvGrpSpPr>
        <p:grpSpPr>
          <a:xfrm rot="0">
            <a:off x="1028700" y="2799455"/>
            <a:ext cx="7255424" cy="3125516"/>
            <a:chOff x="0" y="0"/>
            <a:chExt cx="1910893" cy="823181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910893" cy="823181"/>
            </a:xfrm>
            <a:custGeom>
              <a:avLst/>
              <a:gdLst/>
              <a:ahLst/>
              <a:cxnLst/>
              <a:rect r="r" b="b" t="t" l="l"/>
              <a:pathLst>
                <a:path h="823181" w="1910893">
                  <a:moveTo>
                    <a:pt x="25609" y="0"/>
                  </a:moveTo>
                  <a:lnTo>
                    <a:pt x="1885284" y="0"/>
                  </a:lnTo>
                  <a:cubicBezTo>
                    <a:pt x="1899428" y="0"/>
                    <a:pt x="1910893" y="11466"/>
                    <a:pt x="1910893" y="25609"/>
                  </a:cubicBezTo>
                  <a:lnTo>
                    <a:pt x="1910893" y="797572"/>
                  </a:lnTo>
                  <a:cubicBezTo>
                    <a:pt x="1910893" y="811715"/>
                    <a:pt x="1899428" y="823181"/>
                    <a:pt x="1885284" y="823181"/>
                  </a:cubicBezTo>
                  <a:lnTo>
                    <a:pt x="25609" y="823181"/>
                  </a:lnTo>
                  <a:cubicBezTo>
                    <a:pt x="11466" y="823181"/>
                    <a:pt x="0" y="811715"/>
                    <a:pt x="0" y="797572"/>
                  </a:cubicBezTo>
                  <a:lnTo>
                    <a:pt x="0" y="25609"/>
                  </a:lnTo>
                  <a:cubicBezTo>
                    <a:pt x="0" y="11466"/>
                    <a:pt x="11466" y="0"/>
                    <a:pt x="25609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04775"/>
              <a:ext cx="1910893" cy="927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9048059" y="2799455"/>
            <a:ext cx="7255424" cy="3125516"/>
            <a:chOff x="0" y="0"/>
            <a:chExt cx="1910893" cy="823181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910893" cy="823181"/>
            </a:xfrm>
            <a:custGeom>
              <a:avLst/>
              <a:gdLst/>
              <a:ahLst/>
              <a:cxnLst/>
              <a:rect r="r" b="b" t="t" l="l"/>
              <a:pathLst>
                <a:path h="823181" w="1910893">
                  <a:moveTo>
                    <a:pt x="25609" y="0"/>
                  </a:moveTo>
                  <a:lnTo>
                    <a:pt x="1885284" y="0"/>
                  </a:lnTo>
                  <a:cubicBezTo>
                    <a:pt x="1899428" y="0"/>
                    <a:pt x="1910893" y="11466"/>
                    <a:pt x="1910893" y="25609"/>
                  </a:cubicBezTo>
                  <a:lnTo>
                    <a:pt x="1910893" y="797572"/>
                  </a:lnTo>
                  <a:cubicBezTo>
                    <a:pt x="1910893" y="811715"/>
                    <a:pt x="1899428" y="823181"/>
                    <a:pt x="1885284" y="823181"/>
                  </a:cubicBezTo>
                  <a:lnTo>
                    <a:pt x="25609" y="823181"/>
                  </a:lnTo>
                  <a:cubicBezTo>
                    <a:pt x="11466" y="823181"/>
                    <a:pt x="0" y="811715"/>
                    <a:pt x="0" y="797572"/>
                  </a:cubicBezTo>
                  <a:lnTo>
                    <a:pt x="0" y="25609"/>
                  </a:lnTo>
                  <a:cubicBezTo>
                    <a:pt x="0" y="11466"/>
                    <a:pt x="11466" y="0"/>
                    <a:pt x="25609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104775"/>
              <a:ext cx="1910893" cy="92795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2" id="12"/>
          <p:cNvSpPr/>
          <p:nvPr/>
        </p:nvSpPr>
        <p:spPr>
          <a:xfrm>
            <a:off x="1248857" y="4299027"/>
            <a:ext cx="1740462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3" id="13"/>
          <p:cNvSpPr/>
          <p:nvPr/>
        </p:nvSpPr>
        <p:spPr>
          <a:xfrm>
            <a:off x="9280370" y="4318077"/>
            <a:ext cx="1723150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7210355" y="2474209"/>
            <a:ext cx="1238731" cy="1238731"/>
            <a:chOff x="0" y="0"/>
            <a:chExt cx="812800" cy="812800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6" id="16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17" id="17"/>
          <p:cNvSpPr/>
          <p:nvPr/>
        </p:nvSpPr>
        <p:spPr>
          <a:xfrm flipH="false" flipV="false" rot="0">
            <a:off x="7444420" y="2698901"/>
            <a:ext cx="770600" cy="789347"/>
          </a:xfrm>
          <a:custGeom>
            <a:avLst/>
            <a:gdLst/>
            <a:ahLst/>
            <a:cxnLst/>
            <a:rect r="r" b="b" t="t" l="l"/>
            <a:pathLst>
              <a:path h="789347" w="770600">
                <a:moveTo>
                  <a:pt x="0" y="0"/>
                </a:moveTo>
                <a:lnTo>
                  <a:pt x="770600" y="0"/>
                </a:lnTo>
                <a:lnTo>
                  <a:pt x="770600" y="789347"/>
                </a:lnTo>
                <a:lnTo>
                  <a:pt x="0" y="7893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18" id="18"/>
          <p:cNvGrpSpPr/>
          <p:nvPr/>
        </p:nvGrpSpPr>
        <p:grpSpPr>
          <a:xfrm rot="0">
            <a:off x="15376837" y="2474209"/>
            <a:ext cx="1238731" cy="1238731"/>
            <a:chOff x="0" y="0"/>
            <a:chExt cx="812800" cy="81280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0" id="20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</a:p>
          </p:txBody>
        </p:sp>
      </p:grpSp>
      <p:sp>
        <p:nvSpPr>
          <p:cNvPr name="Freeform 21" id="21"/>
          <p:cNvSpPr/>
          <p:nvPr/>
        </p:nvSpPr>
        <p:spPr>
          <a:xfrm flipH="false" flipV="false" rot="0">
            <a:off x="15619298" y="2739044"/>
            <a:ext cx="753809" cy="688793"/>
          </a:xfrm>
          <a:custGeom>
            <a:avLst/>
            <a:gdLst/>
            <a:ahLst/>
            <a:cxnLst/>
            <a:rect r="r" b="b" t="t" l="l"/>
            <a:pathLst>
              <a:path h="688793" w="753809">
                <a:moveTo>
                  <a:pt x="0" y="0"/>
                </a:moveTo>
                <a:lnTo>
                  <a:pt x="753809" y="0"/>
                </a:lnTo>
                <a:lnTo>
                  <a:pt x="753809" y="688793"/>
                </a:lnTo>
                <a:lnTo>
                  <a:pt x="0" y="6887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2" id="22"/>
          <p:cNvSpPr txBox="true"/>
          <p:nvPr/>
        </p:nvSpPr>
        <p:spPr>
          <a:xfrm rot="0">
            <a:off x="1196273" y="714394"/>
            <a:ext cx="7851787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Built for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Ent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erprise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ds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196273" y="1536994"/>
            <a:ext cx="16063027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 offers flexible deployme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 option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 to match your security requirements, infrastructure preferences, and operati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onal con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ts.</a:t>
            </a:r>
          </a:p>
        </p:txBody>
      </p:sp>
      <p:sp>
        <p:nvSpPr>
          <p:cNvPr name="TextBox 25" id="25"/>
          <p:cNvSpPr txBox="true"/>
          <p:nvPr/>
        </p:nvSpPr>
        <p:spPr>
          <a:xfrm rot="0">
            <a:off x="1248857" y="3770737"/>
            <a:ext cx="681511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b="true" sz="2000" spc="2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On-Premises</a:t>
            </a:r>
          </a:p>
        </p:txBody>
      </p:sp>
      <p:sp>
        <p:nvSpPr>
          <p:cNvPr name="TextBox 26" id="26"/>
          <p:cNvSpPr txBox="true"/>
          <p:nvPr/>
        </p:nvSpPr>
        <p:spPr>
          <a:xfrm rot="0">
            <a:off x="1248857" y="4451905"/>
            <a:ext cx="6815110" cy="1119378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Complete data co</a:t>
            </a: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ntrol and security. Full customization to meet specific regulatory requirements. Ideal for highly regulated industries and organizations with strict data residency needs.</a:t>
            </a:r>
          </a:p>
        </p:txBody>
      </p:sp>
      <p:sp>
        <p:nvSpPr>
          <p:cNvPr name="TextBox 27" id="27"/>
          <p:cNvSpPr txBox="true"/>
          <p:nvPr/>
        </p:nvSpPr>
        <p:spPr>
          <a:xfrm rot="0">
            <a:off x="9268216" y="3770737"/>
            <a:ext cx="6815110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Cloud (SaaS)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9268216" y="4451905"/>
            <a:ext cx="6815110" cy="84315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Fast deployment with zero i</a:t>
            </a: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nfrastructure overhead. Automatic updates and seamless scalability. Lower total cost of ownership with predictable subscription pricing.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248857" y="6919062"/>
            <a:ext cx="16063027" cy="290703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ther you're a regulated financial i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nstitution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or a cloud-first technology company, COMPLYment adapts to your envir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onmen</a:t>
            </a: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t.</a:t>
            </a:r>
          </a:p>
        </p:txBody>
      </p:sp>
      <p:sp>
        <p:nvSpPr>
          <p:cNvPr name="Freeform 30" id="30"/>
          <p:cNvSpPr/>
          <p:nvPr/>
        </p:nvSpPr>
        <p:spPr>
          <a:xfrm flipH="true" flipV="false" rot="430220">
            <a:off x="-1255368" y="4341323"/>
            <a:ext cx="19408907" cy="11363033"/>
          </a:xfrm>
          <a:custGeom>
            <a:avLst/>
            <a:gdLst/>
            <a:ahLst/>
            <a:cxnLst/>
            <a:rect r="r" b="b" t="t" l="l"/>
            <a:pathLst>
              <a:path h="11363033" w="19408907">
                <a:moveTo>
                  <a:pt x="19408907" y="0"/>
                </a:moveTo>
                <a:lnTo>
                  <a:pt x="0" y="0"/>
                </a:lnTo>
                <a:lnTo>
                  <a:pt x="0" y="11363033"/>
                </a:lnTo>
                <a:lnTo>
                  <a:pt x="19408907" y="11363033"/>
                </a:lnTo>
                <a:lnTo>
                  <a:pt x="19408907" y="0"/>
                </a:lnTo>
                <a:close/>
              </a:path>
            </a:pathLst>
          </a:custGeom>
          <a:blipFill>
            <a:blip r:embed="rId7">
              <a:alphaModFix amt="59000"/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92447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6" id="6"/>
          <p:cNvGrpSpPr/>
          <p:nvPr/>
        </p:nvGrpSpPr>
        <p:grpSpPr>
          <a:xfrm rot="5400000">
            <a:off x="1844944" y="2582502"/>
            <a:ext cx="1392606" cy="1783288"/>
            <a:chOff x="0" y="0"/>
            <a:chExt cx="752120" cy="9631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752120" cy="963120"/>
            </a:xfrm>
            <a:custGeom>
              <a:avLst/>
              <a:gdLst/>
              <a:ahLst/>
              <a:cxnLst/>
              <a:rect r="r" b="b" t="t" l="l"/>
              <a:pathLst>
                <a:path h="963120" w="752120">
                  <a:moveTo>
                    <a:pt x="250842" y="944051"/>
                  </a:moveTo>
                  <a:cubicBezTo>
                    <a:pt x="289401" y="955565"/>
                    <a:pt x="333238" y="963120"/>
                    <a:pt x="376262" y="963120"/>
                  </a:cubicBezTo>
                  <a:cubicBezTo>
                    <a:pt x="419288" y="963120"/>
                    <a:pt x="460689" y="956643"/>
                    <a:pt x="498842" y="945129"/>
                  </a:cubicBezTo>
                  <a:cubicBezTo>
                    <a:pt x="499655" y="944770"/>
                    <a:pt x="500466" y="944770"/>
                    <a:pt x="501278" y="944411"/>
                  </a:cubicBezTo>
                  <a:cubicBezTo>
                    <a:pt x="644558" y="898355"/>
                    <a:pt x="750091" y="776741"/>
                    <a:pt x="752120" y="631279"/>
                  </a:cubicBezTo>
                  <a:lnTo>
                    <a:pt x="752120" y="0"/>
                  </a:lnTo>
                  <a:lnTo>
                    <a:pt x="0" y="0"/>
                  </a:lnTo>
                  <a:lnTo>
                    <a:pt x="0" y="630811"/>
                  </a:lnTo>
                  <a:cubicBezTo>
                    <a:pt x="2029" y="777460"/>
                    <a:pt x="105938" y="899075"/>
                    <a:pt x="250842" y="944051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57150"/>
              <a:ext cx="752120" cy="8932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9" id="9"/>
          <p:cNvGrpSpPr/>
          <p:nvPr/>
        </p:nvGrpSpPr>
        <p:grpSpPr>
          <a:xfrm rot="0">
            <a:off x="2875380" y="2850480"/>
            <a:ext cx="4894948" cy="1247332"/>
            <a:chOff x="0" y="0"/>
            <a:chExt cx="1289204" cy="328515"/>
          </a:xfrm>
        </p:grpSpPr>
        <p:sp>
          <p:nvSpPr>
            <p:cNvPr name="Freeform 10" id="10"/>
            <p:cNvSpPr/>
            <p:nvPr/>
          </p:nvSpPr>
          <p:spPr>
            <a:xfrm flipH="false" flipV="false" rot="0">
              <a:off x="0" y="0"/>
              <a:ext cx="1289204" cy="328515"/>
            </a:xfrm>
            <a:custGeom>
              <a:avLst/>
              <a:gdLst/>
              <a:ahLst/>
              <a:cxnLst/>
              <a:rect r="r" b="b" t="t" l="l"/>
              <a:pathLst>
                <a:path h="328515" w="1289204">
                  <a:moveTo>
                    <a:pt x="26887" y="0"/>
                  </a:moveTo>
                  <a:lnTo>
                    <a:pt x="1262317" y="0"/>
                  </a:lnTo>
                  <a:cubicBezTo>
                    <a:pt x="1277167" y="0"/>
                    <a:pt x="1289204" y="12038"/>
                    <a:pt x="1289204" y="26887"/>
                  </a:cubicBezTo>
                  <a:lnTo>
                    <a:pt x="1289204" y="301628"/>
                  </a:lnTo>
                  <a:cubicBezTo>
                    <a:pt x="1289204" y="316477"/>
                    <a:pt x="1277167" y="328515"/>
                    <a:pt x="1262317" y="328515"/>
                  </a:cubicBezTo>
                  <a:lnTo>
                    <a:pt x="26887" y="328515"/>
                  </a:lnTo>
                  <a:cubicBezTo>
                    <a:pt x="12038" y="328515"/>
                    <a:pt x="0" y="316477"/>
                    <a:pt x="0" y="301628"/>
                  </a:cubicBezTo>
                  <a:lnTo>
                    <a:pt x="0" y="26887"/>
                  </a:lnTo>
                  <a:cubicBezTo>
                    <a:pt x="0" y="12038"/>
                    <a:pt x="12038" y="0"/>
                    <a:pt x="2688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1" id="11"/>
            <p:cNvSpPr txBox="true"/>
            <p:nvPr/>
          </p:nvSpPr>
          <p:spPr>
            <a:xfrm>
              <a:off x="0" y="-57150"/>
              <a:ext cx="1289204" cy="385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2" id="12"/>
          <p:cNvGrpSpPr/>
          <p:nvPr/>
        </p:nvGrpSpPr>
        <p:grpSpPr>
          <a:xfrm rot="5400000">
            <a:off x="1844944" y="4337057"/>
            <a:ext cx="1392606" cy="1783288"/>
            <a:chOff x="0" y="0"/>
            <a:chExt cx="752120" cy="963120"/>
          </a:xfrm>
        </p:grpSpPr>
        <p:sp>
          <p:nvSpPr>
            <p:cNvPr name="Freeform 13" id="13"/>
            <p:cNvSpPr/>
            <p:nvPr/>
          </p:nvSpPr>
          <p:spPr>
            <a:xfrm flipH="false" flipV="false" rot="0">
              <a:off x="0" y="0"/>
              <a:ext cx="752120" cy="963120"/>
            </a:xfrm>
            <a:custGeom>
              <a:avLst/>
              <a:gdLst/>
              <a:ahLst/>
              <a:cxnLst/>
              <a:rect r="r" b="b" t="t" l="l"/>
              <a:pathLst>
                <a:path h="963120" w="752120">
                  <a:moveTo>
                    <a:pt x="250842" y="944051"/>
                  </a:moveTo>
                  <a:cubicBezTo>
                    <a:pt x="289401" y="955565"/>
                    <a:pt x="333238" y="963120"/>
                    <a:pt x="376262" y="963120"/>
                  </a:cubicBezTo>
                  <a:cubicBezTo>
                    <a:pt x="419288" y="963120"/>
                    <a:pt x="460689" y="956643"/>
                    <a:pt x="498842" y="945129"/>
                  </a:cubicBezTo>
                  <a:cubicBezTo>
                    <a:pt x="499655" y="944770"/>
                    <a:pt x="500466" y="944770"/>
                    <a:pt x="501278" y="944411"/>
                  </a:cubicBezTo>
                  <a:cubicBezTo>
                    <a:pt x="644558" y="898355"/>
                    <a:pt x="750091" y="776741"/>
                    <a:pt x="752120" y="631279"/>
                  </a:cubicBezTo>
                  <a:lnTo>
                    <a:pt x="752120" y="0"/>
                  </a:lnTo>
                  <a:lnTo>
                    <a:pt x="0" y="0"/>
                  </a:lnTo>
                  <a:lnTo>
                    <a:pt x="0" y="630811"/>
                  </a:lnTo>
                  <a:cubicBezTo>
                    <a:pt x="2029" y="777460"/>
                    <a:pt x="105938" y="899075"/>
                    <a:pt x="250842" y="944051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4" id="14"/>
            <p:cNvSpPr txBox="true"/>
            <p:nvPr/>
          </p:nvSpPr>
          <p:spPr>
            <a:xfrm>
              <a:off x="0" y="-57150"/>
              <a:ext cx="752120" cy="8932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2875380" y="4605036"/>
            <a:ext cx="4894948" cy="1247332"/>
            <a:chOff x="0" y="0"/>
            <a:chExt cx="1289204" cy="32851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89204" cy="328515"/>
            </a:xfrm>
            <a:custGeom>
              <a:avLst/>
              <a:gdLst/>
              <a:ahLst/>
              <a:cxnLst/>
              <a:rect r="r" b="b" t="t" l="l"/>
              <a:pathLst>
                <a:path h="328515" w="1289204">
                  <a:moveTo>
                    <a:pt x="26887" y="0"/>
                  </a:moveTo>
                  <a:lnTo>
                    <a:pt x="1262317" y="0"/>
                  </a:lnTo>
                  <a:cubicBezTo>
                    <a:pt x="1277167" y="0"/>
                    <a:pt x="1289204" y="12038"/>
                    <a:pt x="1289204" y="26887"/>
                  </a:cubicBezTo>
                  <a:lnTo>
                    <a:pt x="1289204" y="301628"/>
                  </a:lnTo>
                  <a:cubicBezTo>
                    <a:pt x="1289204" y="316477"/>
                    <a:pt x="1277167" y="328515"/>
                    <a:pt x="1262317" y="328515"/>
                  </a:cubicBezTo>
                  <a:lnTo>
                    <a:pt x="26887" y="328515"/>
                  </a:lnTo>
                  <a:cubicBezTo>
                    <a:pt x="12038" y="328515"/>
                    <a:pt x="0" y="316477"/>
                    <a:pt x="0" y="301628"/>
                  </a:cubicBezTo>
                  <a:lnTo>
                    <a:pt x="0" y="26887"/>
                  </a:lnTo>
                  <a:cubicBezTo>
                    <a:pt x="0" y="12038"/>
                    <a:pt x="12038" y="0"/>
                    <a:pt x="2688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57150"/>
              <a:ext cx="1289204" cy="385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8" id="18"/>
          <p:cNvGrpSpPr/>
          <p:nvPr/>
        </p:nvGrpSpPr>
        <p:grpSpPr>
          <a:xfrm rot="5400000">
            <a:off x="1844944" y="6091613"/>
            <a:ext cx="1392606" cy="1783288"/>
            <a:chOff x="0" y="0"/>
            <a:chExt cx="752120" cy="963120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752120" cy="963120"/>
            </a:xfrm>
            <a:custGeom>
              <a:avLst/>
              <a:gdLst/>
              <a:ahLst/>
              <a:cxnLst/>
              <a:rect r="r" b="b" t="t" l="l"/>
              <a:pathLst>
                <a:path h="963120" w="752120">
                  <a:moveTo>
                    <a:pt x="250842" y="944051"/>
                  </a:moveTo>
                  <a:cubicBezTo>
                    <a:pt x="289401" y="955565"/>
                    <a:pt x="333238" y="963120"/>
                    <a:pt x="376262" y="963120"/>
                  </a:cubicBezTo>
                  <a:cubicBezTo>
                    <a:pt x="419288" y="963120"/>
                    <a:pt x="460689" y="956643"/>
                    <a:pt x="498842" y="945129"/>
                  </a:cubicBezTo>
                  <a:cubicBezTo>
                    <a:pt x="499655" y="944770"/>
                    <a:pt x="500466" y="944770"/>
                    <a:pt x="501278" y="944411"/>
                  </a:cubicBezTo>
                  <a:cubicBezTo>
                    <a:pt x="644558" y="898355"/>
                    <a:pt x="750091" y="776741"/>
                    <a:pt x="752120" y="631279"/>
                  </a:cubicBezTo>
                  <a:lnTo>
                    <a:pt x="752120" y="0"/>
                  </a:lnTo>
                  <a:lnTo>
                    <a:pt x="0" y="0"/>
                  </a:lnTo>
                  <a:lnTo>
                    <a:pt x="0" y="630811"/>
                  </a:lnTo>
                  <a:cubicBezTo>
                    <a:pt x="2029" y="777460"/>
                    <a:pt x="105938" y="899075"/>
                    <a:pt x="250842" y="944051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57150"/>
              <a:ext cx="752120" cy="8932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1" id="21"/>
          <p:cNvGrpSpPr/>
          <p:nvPr/>
        </p:nvGrpSpPr>
        <p:grpSpPr>
          <a:xfrm rot="0">
            <a:off x="2875380" y="6359591"/>
            <a:ext cx="4894948" cy="1247332"/>
            <a:chOff x="0" y="0"/>
            <a:chExt cx="1289204" cy="328515"/>
          </a:xfrm>
        </p:grpSpPr>
        <p:sp>
          <p:nvSpPr>
            <p:cNvPr name="Freeform 22" id="22"/>
            <p:cNvSpPr/>
            <p:nvPr/>
          </p:nvSpPr>
          <p:spPr>
            <a:xfrm flipH="false" flipV="false" rot="0">
              <a:off x="0" y="0"/>
              <a:ext cx="1289204" cy="328515"/>
            </a:xfrm>
            <a:custGeom>
              <a:avLst/>
              <a:gdLst/>
              <a:ahLst/>
              <a:cxnLst/>
              <a:rect r="r" b="b" t="t" l="l"/>
              <a:pathLst>
                <a:path h="328515" w="1289204">
                  <a:moveTo>
                    <a:pt x="26887" y="0"/>
                  </a:moveTo>
                  <a:lnTo>
                    <a:pt x="1262317" y="0"/>
                  </a:lnTo>
                  <a:cubicBezTo>
                    <a:pt x="1277167" y="0"/>
                    <a:pt x="1289204" y="12038"/>
                    <a:pt x="1289204" y="26887"/>
                  </a:cubicBezTo>
                  <a:lnTo>
                    <a:pt x="1289204" y="301628"/>
                  </a:lnTo>
                  <a:cubicBezTo>
                    <a:pt x="1289204" y="316477"/>
                    <a:pt x="1277167" y="328515"/>
                    <a:pt x="1262317" y="328515"/>
                  </a:cubicBezTo>
                  <a:lnTo>
                    <a:pt x="26887" y="328515"/>
                  </a:lnTo>
                  <a:cubicBezTo>
                    <a:pt x="12038" y="328515"/>
                    <a:pt x="0" y="316477"/>
                    <a:pt x="0" y="301628"/>
                  </a:cubicBezTo>
                  <a:lnTo>
                    <a:pt x="0" y="26887"/>
                  </a:lnTo>
                  <a:cubicBezTo>
                    <a:pt x="0" y="12038"/>
                    <a:pt x="12038" y="0"/>
                    <a:pt x="2688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3" id="23"/>
            <p:cNvSpPr txBox="true"/>
            <p:nvPr/>
          </p:nvSpPr>
          <p:spPr>
            <a:xfrm>
              <a:off x="0" y="-57150"/>
              <a:ext cx="1289204" cy="385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4" id="24"/>
          <p:cNvGrpSpPr/>
          <p:nvPr/>
        </p:nvGrpSpPr>
        <p:grpSpPr>
          <a:xfrm rot="5400000">
            <a:off x="1844944" y="7846169"/>
            <a:ext cx="1392606" cy="1783288"/>
            <a:chOff x="0" y="0"/>
            <a:chExt cx="752120" cy="963120"/>
          </a:xfrm>
        </p:grpSpPr>
        <p:sp>
          <p:nvSpPr>
            <p:cNvPr name="Freeform 25" id="25"/>
            <p:cNvSpPr/>
            <p:nvPr/>
          </p:nvSpPr>
          <p:spPr>
            <a:xfrm flipH="false" flipV="false" rot="0">
              <a:off x="0" y="0"/>
              <a:ext cx="752120" cy="963120"/>
            </a:xfrm>
            <a:custGeom>
              <a:avLst/>
              <a:gdLst/>
              <a:ahLst/>
              <a:cxnLst/>
              <a:rect r="r" b="b" t="t" l="l"/>
              <a:pathLst>
                <a:path h="963120" w="752120">
                  <a:moveTo>
                    <a:pt x="250842" y="944051"/>
                  </a:moveTo>
                  <a:cubicBezTo>
                    <a:pt x="289401" y="955565"/>
                    <a:pt x="333238" y="963120"/>
                    <a:pt x="376262" y="963120"/>
                  </a:cubicBezTo>
                  <a:cubicBezTo>
                    <a:pt x="419288" y="963120"/>
                    <a:pt x="460689" y="956643"/>
                    <a:pt x="498842" y="945129"/>
                  </a:cubicBezTo>
                  <a:cubicBezTo>
                    <a:pt x="499655" y="944770"/>
                    <a:pt x="500466" y="944770"/>
                    <a:pt x="501278" y="944411"/>
                  </a:cubicBezTo>
                  <a:cubicBezTo>
                    <a:pt x="644558" y="898355"/>
                    <a:pt x="750091" y="776741"/>
                    <a:pt x="752120" y="631279"/>
                  </a:cubicBezTo>
                  <a:lnTo>
                    <a:pt x="752120" y="0"/>
                  </a:lnTo>
                  <a:lnTo>
                    <a:pt x="0" y="0"/>
                  </a:lnTo>
                  <a:lnTo>
                    <a:pt x="0" y="630811"/>
                  </a:lnTo>
                  <a:cubicBezTo>
                    <a:pt x="2029" y="777460"/>
                    <a:pt x="105938" y="899075"/>
                    <a:pt x="250842" y="944051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26" id="26"/>
            <p:cNvSpPr txBox="true"/>
            <p:nvPr/>
          </p:nvSpPr>
          <p:spPr>
            <a:xfrm>
              <a:off x="0" y="-57150"/>
              <a:ext cx="752120" cy="8932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27" id="27"/>
          <p:cNvGrpSpPr/>
          <p:nvPr/>
        </p:nvGrpSpPr>
        <p:grpSpPr>
          <a:xfrm rot="0">
            <a:off x="2875380" y="8114147"/>
            <a:ext cx="4894948" cy="1247332"/>
            <a:chOff x="0" y="0"/>
            <a:chExt cx="1289204" cy="32851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289204" cy="328515"/>
            </a:xfrm>
            <a:custGeom>
              <a:avLst/>
              <a:gdLst/>
              <a:ahLst/>
              <a:cxnLst/>
              <a:rect r="r" b="b" t="t" l="l"/>
              <a:pathLst>
                <a:path h="328515" w="1289204">
                  <a:moveTo>
                    <a:pt x="26887" y="0"/>
                  </a:moveTo>
                  <a:lnTo>
                    <a:pt x="1262317" y="0"/>
                  </a:lnTo>
                  <a:cubicBezTo>
                    <a:pt x="1277167" y="0"/>
                    <a:pt x="1289204" y="12038"/>
                    <a:pt x="1289204" y="26887"/>
                  </a:cubicBezTo>
                  <a:lnTo>
                    <a:pt x="1289204" y="301628"/>
                  </a:lnTo>
                  <a:cubicBezTo>
                    <a:pt x="1289204" y="316477"/>
                    <a:pt x="1277167" y="328515"/>
                    <a:pt x="1262317" y="328515"/>
                  </a:cubicBezTo>
                  <a:lnTo>
                    <a:pt x="26887" y="328515"/>
                  </a:lnTo>
                  <a:cubicBezTo>
                    <a:pt x="12038" y="328515"/>
                    <a:pt x="0" y="316477"/>
                    <a:pt x="0" y="301628"/>
                  </a:cubicBezTo>
                  <a:lnTo>
                    <a:pt x="0" y="26887"/>
                  </a:lnTo>
                  <a:cubicBezTo>
                    <a:pt x="0" y="12038"/>
                    <a:pt x="12038" y="0"/>
                    <a:pt x="2688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57150"/>
              <a:ext cx="1289204" cy="385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0" id="30"/>
          <p:cNvGrpSpPr/>
          <p:nvPr/>
        </p:nvGrpSpPr>
        <p:grpSpPr>
          <a:xfrm rot="5400000">
            <a:off x="9895227" y="2582502"/>
            <a:ext cx="1392606" cy="1783288"/>
            <a:chOff x="0" y="0"/>
            <a:chExt cx="752120" cy="963120"/>
          </a:xfrm>
        </p:grpSpPr>
        <p:sp>
          <p:nvSpPr>
            <p:cNvPr name="Freeform 31" id="31"/>
            <p:cNvSpPr/>
            <p:nvPr/>
          </p:nvSpPr>
          <p:spPr>
            <a:xfrm flipH="false" flipV="false" rot="0">
              <a:off x="0" y="0"/>
              <a:ext cx="752120" cy="963120"/>
            </a:xfrm>
            <a:custGeom>
              <a:avLst/>
              <a:gdLst/>
              <a:ahLst/>
              <a:cxnLst/>
              <a:rect r="r" b="b" t="t" l="l"/>
              <a:pathLst>
                <a:path h="963120" w="752120">
                  <a:moveTo>
                    <a:pt x="250842" y="944051"/>
                  </a:moveTo>
                  <a:cubicBezTo>
                    <a:pt x="289401" y="955565"/>
                    <a:pt x="333238" y="963120"/>
                    <a:pt x="376262" y="963120"/>
                  </a:cubicBezTo>
                  <a:cubicBezTo>
                    <a:pt x="419288" y="963120"/>
                    <a:pt x="460689" y="956643"/>
                    <a:pt x="498842" y="945129"/>
                  </a:cubicBezTo>
                  <a:cubicBezTo>
                    <a:pt x="499655" y="944770"/>
                    <a:pt x="500466" y="944770"/>
                    <a:pt x="501278" y="944411"/>
                  </a:cubicBezTo>
                  <a:cubicBezTo>
                    <a:pt x="644558" y="898355"/>
                    <a:pt x="750091" y="776741"/>
                    <a:pt x="752120" y="631279"/>
                  </a:cubicBezTo>
                  <a:lnTo>
                    <a:pt x="752120" y="0"/>
                  </a:lnTo>
                  <a:lnTo>
                    <a:pt x="0" y="0"/>
                  </a:lnTo>
                  <a:lnTo>
                    <a:pt x="0" y="630811"/>
                  </a:lnTo>
                  <a:cubicBezTo>
                    <a:pt x="2029" y="777460"/>
                    <a:pt x="105938" y="899075"/>
                    <a:pt x="250842" y="944051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32" id="32"/>
            <p:cNvSpPr txBox="true"/>
            <p:nvPr/>
          </p:nvSpPr>
          <p:spPr>
            <a:xfrm>
              <a:off x="0" y="-57150"/>
              <a:ext cx="752120" cy="8932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3" id="33"/>
          <p:cNvGrpSpPr/>
          <p:nvPr/>
        </p:nvGrpSpPr>
        <p:grpSpPr>
          <a:xfrm rot="0">
            <a:off x="10925663" y="2850480"/>
            <a:ext cx="4894948" cy="1247332"/>
            <a:chOff x="0" y="0"/>
            <a:chExt cx="1289204" cy="328515"/>
          </a:xfrm>
        </p:grpSpPr>
        <p:sp>
          <p:nvSpPr>
            <p:cNvPr name="Freeform 34" id="34"/>
            <p:cNvSpPr/>
            <p:nvPr/>
          </p:nvSpPr>
          <p:spPr>
            <a:xfrm flipH="false" flipV="false" rot="0">
              <a:off x="0" y="0"/>
              <a:ext cx="1289204" cy="328515"/>
            </a:xfrm>
            <a:custGeom>
              <a:avLst/>
              <a:gdLst/>
              <a:ahLst/>
              <a:cxnLst/>
              <a:rect r="r" b="b" t="t" l="l"/>
              <a:pathLst>
                <a:path h="328515" w="1289204">
                  <a:moveTo>
                    <a:pt x="26887" y="0"/>
                  </a:moveTo>
                  <a:lnTo>
                    <a:pt x="1262317" y="0"/>
                  </a:lnTo>
                  <a:cubicBezTo>
                    <a:pt x="1277167" y="0"/>
                    <a:pt x="1289204" y="12038"/>
                    <a:pt x="1289204" y="26887"/>
                  </a:cubicBezTo>
                  <a:lnTo>
                    <a:pt x="1289204" y="301628"/>
                  </a:lnTo>
                  <a:cubicBezTo>
                    <a:pt x="1289204" y="316477"/>
                    <a:pt x="1277167" y="328515"/>
                    <a:pt x="1262317" y="328515"/>
                  </a:cubicBezTo>
                  <a:lnTo>
                    <a:pt x="26887" y="328515"/>
                  </a:lnTo>
                  <a:cubicBezTo>
                    <a:pt x="12038" y="328515"/>
                    <a:pt x="0" y="316477"/>
                    <a:pt x="0" y="301628"/>
                  </a:cubicBezTo>
                  <a:lnTo>
                    <a:pt x="0" y="26887"/>
                  </a:lnTo>
                  <a:cubicBezTo>
                    <a:pt x="0" y="12038"/>
                    <a:pt x="12038" y="0"/>
                    <a:pt x="2688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35" id="35"/>
            <p:cNvSpPr txBox="true"/>
            <p:nvPr/>
          </p:nvSpPr>
          <p:spPr>
            <a:xfrm>
              <a:off x="0" y="-57150"/>
              <a:ext cx="1289204" cy="385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6" id="36"/>
          <p:cNvGrpSpPr/>
          <p:nvPr/>
        </p:nvGrpSpPr>
        <p:grpSpPr>
          <a:xfrm rot="5400000">
            <a:off x="9895227" y="4337057"/>
            <a:ext cx="1392606" cy="1783288"/>
            <a:chOff x="0" y="0"/>
            <a:chExt cx="752120" cy="963120"/>
          </a:xfrm>
        </p:grpSpPr>
        <p:sp>
          <p:nvSpPr>
            <p:cNvPr name="Freeform 37" id="37"/>
            <p:cNvSpPr/>
            <p:nvPr/>
          </p:nvSpPr>
          <p:spPr>
            <a:xfrm flipH="false" flipV="false" rot="0">
              <a:off x="0" y="0"/>
              <a:ext cx="752120" cy="963120"/>
            </a:xfrm>
            <a:custGeom>
              <a:avLst/>
              <a:gdLst/>
              <a:ahLst/>
              <a:cxnLst/>
              <a:rect r="r" b="b" t="t" l="l"/>
              <a:pathLst>
                <a:path h="963120" w="752120">
                  <a:moveTo>
                    <a:pt x="250842" y="944051"/>
                  </a:moveTo>
                  <a:cubicBezTo>
                    <a:pt x="289401" y="955565"/>
                    <a:pt x="333238" y="963120"/>
                    <a:pt x="376262" y="963120"/>
                  </a:cubicBezTo>
                  <a:cubicBezTo>
                    <a:pt x="419288" y="963120"/>
                    <a:pt x="460689" y="956643"/>
                    <a:pt x="498842" y="945129"/>
                  </a:cubicBezTo>
                  <a:cubicBezTo>
                    <a:pt x="499655" y="944770"/>
                    <a:pt x="500466" y="944770"/>
                    <a:pt x="501278" y="944411"/>
                  </a:cubicBezTo>
                  <a:cubicBezTo>
                    <a:pt x="644558" y="898355"/>
                    <a:pt x="750091" y="776741"/>
                    <a:pt x="752120" y="631279"/>
                  </a:cubicBezTo>
                  <a:lnTo>
                    <a:pt x="752120" y="0"/>
                  </a:lnTo>
                  <a:lnTo>
                    <a:pt x="0" y="0"/>
                  </a:lnTo>
                  <a:lnTo>
                    <a:pt x="0" y="630811"/>
                  </a:lnTo>
                  <a:cubicBezTo>
                    <a:pt x="2029" y="777460"/>
                    <a:pt x="105938" y="899075"/>
                    <a:pt x="250842" y="944051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38" id="38"/>
            <p:cNvSpPr txBox="true"/>
            <p:nvPr/>
          </p:nvSpPr>
          <p:spPr>
            <a:xfrm>
              <a:off x="0" y="-57150"/>
              <a:ext cx="752120" cy="8932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39" id="39"/>
          <p:cNvGrpSpPr/>
          <p:nvPr/>
        </p:nvGrpSpPr>
        <p:grpSpPr>
          <a:xfrm rot="0">
            <a:off x="10925663" y="4605036"/>
            <a:ext cx="4894948" cy="1247332"/>
            <a:chOff x="0" y="0"/>
            <a:chExt cx="1289204" cy="328515"/>
          </a:xfrm>
        </p:grpSpPr>
        <p:sp>
          <p:nvSpPr>
            <p:cNvPr name="Freeform 40" id="40"/>
            <p:cNvSpPr/>
            <p:nvPr/>
          </p:nvSpPr>
          <p:spPr>
            <a:xfrm flipH="false" flipV="false" rot="0">
              <a:off x="0" y="0"/>
              <a:ext cx="1289204" cy="328515"/>
            </a:xfrm>
            <a:custGeom>
              <a:avLst/>
              <a:gdLst/>
              <a:ahLst/>
              <a:cxnLst/>
              <a:rect r="r" b="b" t="t" l="l"/>
              <a:pathLst>
                <a:path h="328515" w="1289204">
                  <a:moveTo>
                    <a:pt x="26887" y="0"/>
                  </a:moveTo>
                  <a:lnTo>
                    <a:pt x="1262317" y="0"/>
                  </a:lnTo>
                  <a:cubicBezTo>
                    <a:pt x="1277167" y="0"/>
                    <a:pt x="1289204" y="12038"/>
                    <a:pt x="1289204" y="26887"/>
                  </a:cubicBezTo>
                  <a:lnTo>
                    <a:pt x="1289204" y="301628"/>
                  </a:lnTo>
                  <a:cubicBezTo>
                    <a:pt x="1289204" y="316477"/>
                    <a:pt x="1277167" y="328515"/>
                    <a:pt x="1262317" y="328515"/>
                  </a:cubicBezTo>
                  <a:lnTo>
                    <a:pt x="26887" y="328515"/>
                  </a:lnTo>
                  <a:cubicBezTo>
                    <a:pt x="12038" y="328515"/>
                    <a:pt x="0" y="316477"/>
                    <a:pt x="0" y="301628"/>
                  </a:cubicBezTo>
                  <a:lnTo>
                    <a:pt x="0" y="26887"/>
                  </a:lnTo>
                  <a:cubicBezTo>
                    <a:pt x="0" y="12038"/>
                    <a:pt x="12038" y="0"/>
                    <a:pt x="2688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41" id="41"/>
            <p:cNvSpPr txBox="true"/>
            <p:nvPr/>
          </p:nvSpPr>
          <p:spPr>
            <a:xfrm>
              <a:off x="0" y="-57150"/>
              <a:ext cx="1289204" cy="385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42" id="42"/>
          <p:cNvGrpSpPr/>
          <p:nvPr/>
        </p:nvGrpSpPr>
        <p:grpSpPr>
          <a:xfrm rot="5400000">
            <a:off x="9895227" y="6091613"/>
            <a:ext cx="1392606" cy="1783288"/>
            <a:chOff x="0" y="0"/>
            <a:chExt cx="752120" cy="963120"/>
          </a:xfrm>
        </p:grpSpPr>
        <p:sp>
          <p:nvSpPr>
            <p:cNvPr name="Freeform 43" id="43"/>
            <p:cNvSpPr/>
            <p:nvPr/>
          </p:nvSpPr>
          <p:spPr>
            <a:xfrm flipH="false" flipV="false" rot="0">
              <a:off x="0" y="0"/>
              <a:ext cx="752120" cy="963120"/>
            </a:xfrm>
            <a:custGeom>
              <a:avLst/>
              <a:gdLst/>
              <a:ahLst/>
              <a:cxnLst/>
              <a:rect r="r" b="b" t="t" l="l"/>
              <a:pathLst>
                <a:path h="963120" w="752120">
                  <a:moveTo>
                    <a:pt x="250842" y="944051"/>
                  </a:moveTo>
                  <a:cubicBezTo>
                    <a:pt x="289401" y="955565"/>
                    <a:pt x="333238" y="963120"/>
                    <a:pt x="376262" y="963120"/>
                  </a:cubicBezTo>
                  <a:cubicBezTo>
                    <a:pt x="419288" y="963120"/>
                    <a:pt x="460689" y="956643"/>
                    <a:pt x="498842" y="945129"/>
                  </a:cubicBezTo>
                  <a:cubicBezTo>
                    <a:pt x="499655" y="944770"/>
                    <a:pt x="500466" y="944770"/>
                    <a:pt x="501278" y="944411"/>
                  </a:cubicBezTo>
                  <a:cubicBezTo>
                    <a:pt x="644558" y="898355"/>
                    <a:pt x="750091" y="776741"/>
                    <a:pt x="752120" y="631279"/>
                  </a:cubicBezTo>
                  <a:lnTo>
                    <a:pt x="752120" y="0"/>
                  </a:lnTo>
                  <a:lnTo>
                    <a:pt x="0" y="0"/>
                  </a:lnTo>
                  <a:lnTo>
                    <a:pt x="0" y="630811"/>
                  </a:lnTo>
                  <a:cubicBezTo>
                    <a:pt x="2029" y="777460"/>
                    <a:pt x="105938" y="899075"/>
                    <a:pt x="250842" y="944051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44" id="44"/>
            <p:cNvSpPr txBox="true"/>
            <p:nvPr/>
          </p:nvSpPr>
          <p:spPr>
            <a:xfrm>
              <a:off x="0" y="-57150"/>
              <a:ext cx="752120" cy="8932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45" id="45"/>
          <p:cNvGrpSpPr/>
          <p:nvPr/>
        </p:nvGrpSpPr>
        <p:grpSpPr>
          <a:xfrm rot="0">
            <a:off x="10925663" y="6359591"/>
            <a:ext cx="4894948" cy="1247332"/>
            <a:chOff x="0" y="0"/>
            <a:chExt cx="1289204" cy="328515"/>
          </a:xfrm>
        </p:grpSpPr>
        <p:sp>
          <p:nvSpPr>
            <p:cNvPr name="Freeform 46" id="46"/>
            <p:cNvSpPr/>
            <p:nvPr/>
          </p:nvSpPr>
          <p:spPr>
            <a:xfrm flipH="false" flipV="false" rot="0">
              <a:off x="0" y="0"/>
              <a:ext cx="1289204" cy="328515"/>
            </a:xfrm>
            <a:custGeom>
              <a:avLst/>
              <a:gdLst/>
              <a:ahLst/>
              <a:cxnLst/>
              <a:rect r="r" b="b" t="t" l="l"/>
              <a:pathLst>
                <a:path h="328515" w="1289204">
                  <a:moveTo>
                    <a:pt x="26887" y="0"/>
                  </a:moveTo>
                  <a:lnTo>
                    <a:pt x="1262317" y="0"/>
                  </a:lnTo>
                  <a:cubicBezTo>
                    <a:pt x="1277167" y="0"/>
                    <a:pt x="1289204" y="12038"/>
                    <a:pt x="1289204" y="26887"/>
                  </a:cubicBezTo>
                  <a:lnTo>
                    <a:pt x="1289204" y="301628"/>
                  </a:lnTo>
                  <a:cubicBezTo>
                    <a:pt x="1289204" y="316477"/>
                    <a:pt x="1277167" y="328515"/>
                    <a:pt x="1262317" y="328515"/>
                  </a:cubicBezTo>
                  <a:lnTo>
                    <a:pt x="26887" y="328515"/>
                  </a:lnTo>
                  <a:cubicBezTo>
                    <a:pt x="12038" y="328515"/>
                    <a:pt x="0" y="316477"/>
                    <a:pt x="0" y="301628"/>
                  </a:cubicBezTo>
                  <a:lnTo>
                    <a:pt x="0" y="26887"/>
                  </a:lnTo>
                  <a:cubicBezTo>
                    <a:pt x="0" y="12038"/>
                    <a:pt x="12038" y="0"/>
                    <a:pt x="2688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47" id="47"/>
            <p:cNvSpPr txBox="true"/>
            <p:nvPr/>
          </p:nvSpPr>
          <p:spPr>
            <a:xfrm>
              <a:off x="0" y="-57150"/>
              <a:ext cx="1289204" cy="385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48" id="48"/>
          <p:cNvGrpSpPr/>
          <p:nvPr/>
        </p:nvGrpSpPr>
        <p:grpSpPr>
          <a:xfrm rot="5400000">
            <a:off x="9895227" y="7846169"/>
            <a:ext cx="1392606" cy="1783288"/>
            <a:chOff x="0" y="0"/>
            <a:chExt cx="752120" cy="963120"/>
          </a:xfrm>
        </p:grpSpPr>
        <p:sp>
          <p:nvSpPr>
            <p:cNvPr name="Freeform 49" id="49"/>
            <p:cNvSpPr/>
            <p:nvPr/>
          </p:nvSpPr>
          <p:spPr>
            <a:xfrm flipH="false" flipV="false" rot="0">
              <a:off x="0" y="0"/>
              <a:ext cx="752120" cy="963120"/>
            </a:xfrm>
            <a:custGeom>
              <a:avLst/>
              <a:gdLst/>
              <a:ahLst/>
              <a:cxnLst/>
              <a:rect r="r" b="b" t="t" l="l"/>
              <a:pathLst>
                <a:path h="963120" w="752120">
                  <a:moveTo>
                    <a:pt x="250842" y="944051"/>
                  </a:moveTo>
                  <a:cubicBezTo>
                    <a:pt x="289401" y="955565"/>
                    <a:pt x="333238" y="963120"/>
                    <a:pt x="376262" y="963120"/>
                  </a:cubicBezTo>
                  <a:cubicBezTo>
                    <a:pt x="419288" y="963120"/>
                    <a:pt x="460689" y="956643"/>
                    <a:pt x="498842" y="945129"/>
                  </a:cubicBezTo>
                  <a:cubicBezTo>
                    <a:pt x="499655" y="944770"/>
                    <a:pt x="500466" y="944770"/>
                    <a:pt x="501278" y="944411"/>
                  </a:cubicBezTo>
                  <a:cubicBezTo>
                    <a:pt x="644558" y="898355"/>
                    <a:pt x="750091" y="776741"/>
                    <a:pt x="752120" y="631279"/>
                  </a:cubicBezTo>
                  <a:lnTo>
                    <a:pt x="752120" y="0"/>
                  </a:lnTo>
                  <a:lnTo>
                    <a:pt x="0" y="0"/>
                  </a:lnTo>
                  <a:lnTo>
                    <a:pt x="0" y="630811"/>
                  </a:lnTo>
                  <a:cubicBezTo>
                    <a:pt x="2029" y="777460"/>
                    <a:pt x="105938" y="899075"/>
                    <a:pt x="250842" y="944051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50" id="50"/>
            <p:cNvSpPr txBox="true"/>
            <p:nvPr/>
          </p:nvSpPr>
          <p:spPr>
            <a:xfrm>
              <a:off x="0" y="-57150"/>
              <a:ext cx="752120" cy="89327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51" id="51"/>
          <p:cNvGrpSpPr/>
          <p:nvPr/>
        </p:nvGrpSpPr>
        <p:grpSpPr>
          <a:xfrm rot="0">
            <a:off x="10925663" y="8114147"/>
            <a:ext cx="4894948" cy="1247332"/>
            <a:chOff x="0" y="0"/>
            <a:chExt cx="1289204" cy="328515"/>
          </a:xfrm>
        </p:grpSpPr>
        <p:sp>
          <p:nvSpPr>
            <p:cNvPr name="Freeform 52" id="52"/>
            <p:cNvSpPr/>
            <p:nvPr/>
          </p:nvSpPr>
          <p:spPr>
            <a:xfrm flipH="false" flipV="false" rot="0">
              <a:off x="0" y="0"/>
              <a:ext cx="1289204" cy="328515"/>
            </a:xfrm>
            <a:custGeom>
              <a:avLst/>
              <a:gdLst/>
              <a:ahLst/>
              <a:cxnLst/>
              <a:rect r="r" b="b" t="t" l="l"/>
              <a:pathLst>
                <a:path h="328515" w="1289204">
                  <a:moveTo>
                    <a:pt x="26887" y="0"/>
                  </a:moveTo>
                  <a:lnTo>
                    <a:pt x="1262317" y="0"/>
                  </a:lnTo>
                  <a:cubicBezTo>
                    <a:pt x="1277167" y="0"/>
                    <a:pt x="1289204" y="12038"/>
                    <a:pt x="1289204" y="26887"/>
                  </a:cubicBezTo>
                  <a:lnTo>
                    <a:pt x="1289204" y="301628"/>
                  </a:lnTo>
                  <a:cubicBezTo>
                    <a:pt x="1289204" y="316477"/>
                    <a:pt x="1277167" y="328515"/>
                    <a:pt x="1262317" y="328515"/>
                  </a:cubicBezTo>
                  <a:lnTo>
                    <a:pt x="26887" y="328515"/>
                  </a:lnTo>
                  <a:cubicBezTo>
                    <a:pt x="12038" y="328515"/>
                    <a:pt x="0" y="316477"/>
                    <a:pt x="0" y="301628"/>
                  </a:cubicBezTo>
                  <a:lnTo>
                    <a:pt x="0" y="26887"/>
                  </a:lnTo>
                  <a:cubicBezTo>
                    <a:pt x="0" y="12038"/>
                    <a:pt x="12038" y="0"/>
                    <a:pt x="26887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53" id="53"/>
            <p:cNvSpPr txBox="true"/>
            <p:nvPr/>
          </p:nvSpPr>
          <p:spPr>
            <a:xfrm>
              <a:off x="0" y="-57150"/>
              <a:ext cx="1289204" cy="38566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54" id="54"/>
          <p:cNvSpPr/>
          <p:nvPr/>
        </p:nvSpPr>
        <p:spPr>
          <a:xfrm flipH="false" flipV="false" rot="0">
            <a:off x="1980903" y="3122667"/>
            <a:ext cx="702957" cy="702957"/>
          </a:xfrm>
          <a:custGeom>
            <a:avLst/>
            <a:gdLst/>
            <a:ahLst/>
            <a:cxnLst/>
            <a:rect r="r" b="b" t="t" l="l"/>
            <a:pathLst>
              <a:path h="702957" w="702957">
                <a:moveTo>
                  <a:pt x="0" y="0"/>
                </a:moveTo>
                <a:lnTo>
                  <a:pt x="702957" y="0"/>
                </a:lnTo>
                <a:lnTo>
                  <a:pt x="702957" y="702957"/>
                </a:lnTo>
                <a:lnTo>
                  <a:pt x="0" y="70295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5" id="55"/>
          <p:cNvSpPr/>
          <p:nvPr/>
        </p:nvSpPr>
        <p:spPr>
          <a:xfrm flipH="false" flipV="false" rot="0">
            <a:off x="1980903" y="4872720"/>
            <a:ext cx="631868" cy="711964"/>
          </a:xfrm>
          <a:custGeom>
            <a:avLst/>
            <a:gdLst/>
            <a:ahLst/>
            <a:cxnLst/>
            <a:rect r="r" b="b" t="t" l="l"/>
            <a:pathLst>
              <a:path h="711964" w="631868">
                <a:moveTo>
                  <a:pt x="0" y="0"/>
                </a:moveTo>
                <a:lnTo>
                  <a:pt x="631868" y="0"/>
                </a:lnTo>
                <a:lnTo>
                  <a:pt x="631868" y="711963"/>
                </a:lnTo>
                <a:lnTo>
                  <a:pt x="0" y="71196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6" id="56"/>
          <p:cNvSpPr/>
          <p:nvPr/>
        </p:nvSpPr>
        <p:spPr>
          <a:xfrm flipH="false" flipV="false" rot="0">
            <a:off x="1947095" y="6662506"/>
            <a:ext cx="770573" cy="641502"/>
          </a:xfrm>
          <a:custGeom>
            <a:avLst/>
            <a:gdLst/>
            <a:ahLst/>
            <a:cxnLst/>
            <a:rect r="r" b="b" t="t" l="l"/>
            <a:pathLst>
              <a:path h="641502" w="770573">
                <a:moveTo>
                  <a:pt x="0" y="0"/>
                </a:moveTo>
                <a:lnTo>
                  <a:pt x="770573" y="0"/>
                </a:lnTo>
                <a:lnTo>
                  <a:pt x="770573" y="641502"/>
                </a:lnTo>
                <a:lnTo>
                  <a:pt x="0" y="64150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7" id="57"/>
          <p:cNvSpPr/>
          <p:nvPr/>
        </p:nvSpPr>
        <p:spPr>
          <a:xfrm flipH="false" flipV="false" rot="0">
            <a:off x="2016717" y="8449713"/>
            <a:ext cx="700951" cy="637865"/>
          </a:xfrm>
          <a:custGeom>
            <a:avLst/>
            <a:gdLst/>
            <a:ahLst/>
            <a:cxnLst/>
            <a:rect r="r" b="b" t="t" l="l"/>
            <a:pathLst>
              <a:path h="637865" w="700951">
                <a:moveTo>
                  <a:pt x="0" y="0"/>
                </a:moveTo>
                <a:lnTo>
                  <a:pt x="700951" y="0"/>
                </a:lnTo>
                <a:lnTo>
                  <a:pt x="700951" y="637865"/>
                </a:lnTo>
                <a:lnTo>
                  <a:pt x="0" y="637865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8" id="58"/>
          <p:cNvSpPr/>
          <p:nvPr/>
        </p:nvSpPr>
        <p:spPr>
          <a:xfrm flipH="false" flipV="false" rot="0">
            <a:off x="10024034" y="8400923"/>
            <a:ext cx="662830" cy="673779"/>
          </a:xfrm>
          <a:custGeom>
            <a:avLst/>
            <a:gdLst/>
            <a:ahLst/>
            <a:cxnLst/>
            <a:rect r="r" b="b" t="t" l="l"/>
            <a:pathLst>
              <a:path h="673779" w="662830">
                <a:moveTo>
                  <a:pt x="0" y="0"/>
                </a:moveTo>
                <a:lnTo>
                  <a:pt x="662830" y="0"/>
                </a:lnTo>
                <a:lnTo>
                  <a:pt x="662830" y="673779"/>
                </a:lnTo>
                <a:lnTo>
                  <a:pt x="0" y="67377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59" id="59"/>
          <p:cNvSpPr/>
          <p:nvPr/>
        </p:nvSpPr>
        <p:spPr>
          <a:xfrm flipH="false" flipV="false" rot="0">
            <a:off x="10017188" y="6650493"/>
            <a:ext cx="676522" cy="665529"/>
          </a:xfrm>
          <a:custGeom>
            <a:avLst/>
            <a:gdLst/>
            <a:ahLst/>
            <a:cxnLst/>
            <a:rect r="r" b="b" t="t" l="l"/>
            <a:pathLst>
              <a:path h="665529" w="676522">
                <a:moveTo>
                  <a:pt x="0" y="0"/>
                </a:moveTo>
                <a:lnTo>
                  <a:pt x="676522" y="0"/>
                </a:lnTo>
                <a:lnTo>
                  <a:pt x="676522" y="665528"/>
                </a:lnTo>
                <a:lnTo>
                  <a:pt x="0" y="665528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0" id="60"/>
          <p:cNvSpPr/>
          <p:nvPr/>
        </p:nvSpPr>
        <p:spPr>
          <a:xfrm flipH="false" flipV="false" rot="0">
            <a:off x="10118265" y="4903591"/>
            <a:ext cx="659463" cy="659463"/>
          </a:xfrm>
          <a:custGeom>
            <a:avLst/>
            <a:gdLst/>
            <a:ahLst/>
            <a:cxnLst/>
            <a:rect r="r" b="b" t="t" l="l"/>
            <a:pathLst>
              <a:path h="659463" w="659463">
                <a:moveTo>
                  <a:pt x="0" y="0"/>
                </a:moveTo>
                <a:lnTo>
                  <a:pt x="659464" y="0"/>
                </a:lnTo>
                <a:lnTo>
                  <a:pt x="659464" y="659463"/>
                </a:lnTo>
                <a:lnTo>
                  <a:pt x="0" y="659463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61" id="61"/>
          <p:cNvSpPr/>
          <p:nvPr/>
        </p:nvSpPr>
        <p:spPr>
          <a:xfrm flipH="false" flipV="false" rot="0">
            <a:off x="10074173" y="3160749"/>
            <a:ext cx="612691" cy="626794"/>
          </a:xfrm>
          <a:custGeom>
            <a:avLst/>
            <a:gdLst/>
            <a:ahLst/>
            <a:cxnLst/>
            <a:rect r="r" b="b" t="t" l="l"/>
            <a:pathLst>
              <a:path h="626794" w="612691">
                <a:moveTo>
                  <a:pt x="0" y="0"/>
                </a:moveTo>
                <a:lnTo>
                  <a:pt x="612691" y="0"/>
                </a:lnTo>
                <a:lnTo>
                  <a:pt x="612691" y="626794"/>
                </a:lnTo>
                <a:lnTo>
                  <a:pt x="0" y="626794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62" id="62"/>
          <p:cNvSpPr txBox="true"/>
          <p:nvPr/>
        </p:nvSpPr>
        <p:spPr>
          <a:xfrm rot="0">
            <a:off x="1196273" y="762497"/>
            <a:ext cx="1643520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One Integrated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GRC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lat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rm</a:t>
            </a:r>
          </a:p>
        </p:txBody>
      </p:sp>
      <p:sp>
        <p:nvSpPr>
          <p:cNvPr name="TextBox 63" id="63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64" id="64"/>
          <p:cNvSpPr txBox="true"/>
          <p:nvPr/>
        </p:nvSpPr>
        <p:spPr>
          <a:xfrm rot="0">
            <a:off x="1196273" y="1645733"/>
            <a:ext cx="16063027" cy="68021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epl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ace fragmented tools with 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comprehens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ive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solu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on that c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overs every aspect of governance, risk, and compliance.</a:t>
            </a:r>
          </a:p>
        </p:txBody>
      </p:sp>
      <p:sp>
        <p:nvSpPr>
          <p:cNvPr name="TextBox 65" id="65"/>
          <p:cNvSpPr txBox="true"/>
          <p:nvPr/>
        </p:nvSpPr>
        <p:spPr>
          <a:xfrm rot="0">
            <a:off x="3104241" y="3019359"/>
            <a:ext cx="4437227" cy="880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dit Management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Streamline audit workflows and evidence collection</a:t>
            </a:r>
          </a:p>
        </p:txBody>
      </p:sp>
      <p:sp>
        <p:nvSpPr>
          <p:cNvPr name="TextBox 66" id="66"/>
          <p:cNvSpPr txBox="true"/>
          <p:nvPr/>
        </p:nvSpPr>
        <p:spPr>
          <a:xfrm rot="0">
            <a:off x="3104241" y="4912027"/>
            <a:ext cx="4437227" cy="604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isk Management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Identify and mitigate enterprise risks</a:t>
            </a:r>
          </a:p>
        </p:txBody>
      </p:sp>
      <p:sp>
        <p:nvSpPr>
          <p:cNvPr name="TextBox 67" id="67"/>
          <p:cNvSpPr txBox="true"/>
          <p:nvPr/>
        </p:nvSpPr>
        <p:spPr>
          <a:xfrm rot="0">
            <a:off x="3104241" y="6666583"/>
            <a:ext cx="4437227" cy="604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Asse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 Management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Maintain complete asset inventory</a:t>
            </a:r>
          </a:p>
        </p:txBody>
      </p:sp>
      <p:sp>
        <p:nvSpPr>
          <p:cNvPr name="TextBox 68" id="68"/>
          <p:cNvSpPr txBox="true"/>
          <p:nvPr/>
        </p:nvSpPr>
        <p:spPr>
          <a:xfrm rot="0">
            <a:off x="3104241" y="8421138"/>
            <a:ext cx="4437227" cy="604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ird-Party Management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Assess and monitor vendor risks</a:t>
            </a:r>
          </a:p>
        </p:txBody>
      </p:sp>
      <p:sp>
        <p:nvSpPr>
          <p:cNvPr name="TextBox 69" id="69"/>
          <p:cNvSpPr txBox="true"/>
          <p:nvPr/>
        </p:nvSpPr>
        <p:spPr>
          <a:xfrm rot="0">
            <a:off x="11154523" y="3019359"/>
            <a:ext cx="4437227" cy="880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Compl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iance Management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Track obligations across 50+ frameworks</a:t>
            </a:r>
          </a:p>
        </p:txBody>
      </p:sp>
      <p:sp>
        <p:nvSpPr>
          <p:cNvPr name="TextBox 70" id="70"/>
          <p:cNvSpPr txBox="true"/>
          <p:nvPr/>
        </p:nvSpPr>
        <p:spPr>
          <a:xfrm rot="0">
            <a:off x="11154523" y="4773915"/>
            <a:ext cx="4437227" cy="880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Pol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icy Management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Centralize policy lifecycle and approvals</a:t>
            </a:r>
          </a:p>
        </p:txBody>
      </p:sp>
      <p:sp>
        <p:nvSpPr>
          <p:cNvPr name="TextBox 71" id="71"/>
          <p:cNvSpPr txBox="true"/>
          <p:nvPr/>
        </p:nvSpPr>
        <p:spPr>
          <a:xfrm rot="0">
            <a:off x="11154523" y="6528470"/>
            <a:ext cx="4437227" cy="8809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Vulnerabili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ty Management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Consolidate and track security findings</a:t>
            </a:r>
          </a:p>
        </p:txBody>
      </p:sp>
      <p:sp>
        <p:nvSpPr>
          <p:cNvPr name="TextBox 72" id="72"/>
          <p:cNvSpPr txBox="true"/>
          <p:nvPr/>
        </p:nvSpPr>
        <p:spPr>
          <a:xfrm rot="0">
            <a:off x="11154523" y="8421138"/>
            <a:ext cx="4437227" cy="60477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Documen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 Management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Secure DMS with version control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true" rot="5400000">
            <a:off x="7927020" y="3576784"/>
            <a:ext cx="19408907" cy="11363033"/>
          </a:xfrm>
          <a:custGeom>
            <a:avLst/>
            <a:gdLst/>
            <a:ahLst/>
            <a:cxnLst/>
            <a:rect r="r" b="b" t="t" l="l"/>
            <a:pathLst>
              <a:path h="11363033" w="19408907">
                <a:moveTo>
                  <a:pt x="0" y="11363032"/>
                </a:moveTo>
                <a:lnTo>
                  <a:pt x="19408906" y="11363032"/>
                </a:lnTo>
                <a:lnTo>
                  <a:pt x="19408906" y="0"/>
                </a:lnTo>
                <a:lnTo>
                  <a:pt x="0" y="0"/>
                </a:lnTo>
                <a:lnTo>
                  <a:pt x="0" y="11363032"/>
                </a:lnTo>
                <a:close/>
              </a:path>
            </a:pathLst>
          </a:custGeom>
          <a:blipFill>
            <a:blip r:embed="rId2">
              <a:alphaModFix amt="59000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" id="3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0" t="-471" r="0" b="-471"/>
            </a:stretch>
          </a:blipFill>
        </p:spPr>
      </p:sp>
      <p:grpSp>
        <p:nvGrpSpPr>
          <p:cNvPr name="Group 4" id="4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5" id="5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6" id="6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7" id="7"/>
          <p:cNvGrpSpPr/>
          <p:nvPr/>
        </p:nvGrpSpPr>
        <p:grpSpPr>
          <a:xfrm rot="5400000">
            <a:off x="1058925" y="2359411"/>
            <a:ext cx="1694255" cy="1419559"/>
            <a:chOff x="0" y="0"/>
            <a:chExt cx="748237" cy="626922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748237" cy="626922"/>
            </a:xfrm>
            <a:custGeom>
              <a:avLst/>
              <a:gdLst/>
              <a:ahLst/>
              <a:cxnLst/>
              <a:rect r="r" b="b" t="t" l="l"/>
              <a:pathLst>
                <a:path h="626922" w="748237">
                  <a:moveTo>
                    <a:pt x="0" y="0"/>
                  </a:moveTo>
                  <a:lnTo>
                    <a:pt x="545037" y="0"/>
                  </a:lnTo>
                  <a:lnTo>
                    <a:pt x="748237" y="313461"/>
                  </a:lnTo>
                  <a:lnTo>
                    <a:pt x="545037" y="626922"/>
                  </a:lnTo>
                  <a:lnTo>
                    <a:pt x="0" y="626922"/>
                  </a:lnTo>
                  <a:lnTo>
                    <a:pt x="203200" y="3134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177800" y="-57150"/>
              <a:ext cx="494237" cy="6840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5400000">
            <a:off x="1058925" y="3764890"/>
            <a:ext cx="1694255" cy="1419559"/>
            <a:chOff x="0" y="0"/>
            <a:chExt cx="748237" cy="626922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748237" cy="626922"/>
            </a:xfrm>
            <a:custGeom>
              <a:avLst/>
              <a:gdLst/>
              <a:ahLst/>
              <a:cxnLst/>
              <a:rect r="r" b="b" t="t" l="l"/>
              <a:pathLst>
                <a:path h="626922" w="748237">
                  <a:moveTo>
                    <a:pt x="0" y="0"/>
                  </a:moveTo>
                  <a:lnTo>
                    <a:pt x="545037" y="0"/>
                  </a:lnTo>
                  <a:lnTo>
                    <a:pt x="748237" y="313461"/>
                  </a:lnTo>
                  <a:lnTo>
                    <a:pt x="545037" y="626922"/>
                  </a:lnTo>
                  <a:lnTo>
                    <a:pt x="0" y="626922"/>
                  </a:lnTo>
                  <a:lnTo>
                    <a:pt x="203200" y="3134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177800" y="-57150"/>
              <a:ext cx="494237" cy="6840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3" id="13"/>
          <p:cNvGrpSpPr/>
          <p:nvPr/>
        </p:nvGrpSpPr>
        <p:grpSpPr>
          <a:xfrm rot="5400000">
            <a:off x="1058925" y="5170370"/>
            <a:ext cx="1694255" cy="1419559"/>
            <a:chOff x="0" y="0"/>
            <a:chExt cx="748237" cy="626922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748237" cy="626922"/>
            </a:xfrm>
            <a:custGeom>
              <a:avLst/>
              <a:gdLst/>
              <a:ahLst/>
              <a:cxnLst/>
              <a:rect r="r" b="b" t="t" l="l"/>
              <a:pathLst>
                <a:path h="626922" w="748237">
                  <a:moveTo>
                    <a:pt x="0" y="0"/>
                  </a:moveTo>
                  <a:lnTo>
                    <a:pt x="545037" y="0"/>
                  </a:lnTo>
                  <a:lnTo>
                    <a:pt x="748237" y="313461"/>
                  </a:lnTo>
                  <a:lnTo>
                    <a:pt x="545037" y="626922"/>
                  </a:lnTo>
                  <a:lnTo>
                    <a:pt x="0" y="626922"/>
                  </a:lnTo>
                  <a:lnTo>
                    <a:pt x="203200" y="3134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5" id="15"/>
            <p:cNvSpPr txBox="true"/>
            <p:nvPr/>
          </p:nvSpPr>
          <p:spPr>
            <a:xfrm>
              <a:off x="177800" y="-57150"/>
              <a:ext cx="494237" cy="6840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6" id="16"/>
          <p:cNvGrpSpPr/>
          <p:nvPr/>
        </p:nvGrpSpPr>
        <p:grpSpPr>
          <a:xfrm rot="5400000">
            <a:off x="1058925" y="6575849"/>
            <a:ext cx="1694255" cy="1419559"/>
            <a:chOff x="0" y="0"/>
            <a:chExt cx="748237" cy="626922"/>
          </a:xfrm>
        </p:grpSpPr>
        <p:sp>
          <p:nvSpPr>
            <p:cNvPr name="Freeform 17" id="17"/>
            <p:cNvSpPr/>
            <p:nvPr/>
          </p:nvSpPr>
          <p:spPr>
            <a:xfrm flipH="false" flipV="false" rot="0">
              <a:off x="0" y="0"/>
              <a:ext cx="748237" cy="626922"/>
            </a:xfrm>
            <a:custGeom>
              <a:avLst/>
              <a:gdLst/>
              <a:ahLst/>
              <a:cxnLst/>
              <a:rect r="r" b="b" t="t" l="l"/>
              <a:pathLst>
                <a:path h="626922" w="748237">
                  <a:moveTo>
                    <a:pt x="0" y="0"/>
                  </a:moveTo>
                  <a:lnTo>
                    <a:pt x="545037" y="0"/>
                  </a:lnTo>
                  <a:lnTo>
                    <a:pt x="748237" y="313461"/>
                  </a:lnTo>
                  <a:lnTo>
                    <a:pt x="545037" y="626922"/>
                  </a:lnTo>
                  <a:lnTo>
                    <a:pt x="0" y="626922"/>
                  </a:lnTo>
                  <a:lnTo>
                    <a:pt x="203200" y="3134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8" id="18"/>
            <p:cNvSpPr txBox="true"/>
            <p:nvPr/>
          </p:nvSpPr>
          <p:spPr>
            <a:xfrm>
              <a:off x="177800" y="-57150"/>
              <a:ext cx="494237" cy="6840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grpSp>
        <p:nvGrpSpPr>
          <p:cNvPr name="Group 19" id="19"/>
          <p:cNvGrpSpPr/>
          <p:nvPr/>
        </p:nvGrpSpPr>
        <p:grpSpPr>
          <a:xfrm rot="5400000">
            <a:off x="1058925" y="7981329"/>
            <a:ext cx="1694255" cy="1419559"/>
            <a:chOff x="0" y="0"/>
            <a:chExt cx="748237" cy="626922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748237" cy="626922"/>
            </a:xfrm>
            <a:custGeom>
              <a:avLst/>
              <a:gdLst/>
              <a:ahLst/>
              <a:cxnLst/>
              <a:rect r="r" b="b" t="t" l="l"/>
              <a:pathLst>
                <a:path h="626922" w="748237">
                  <a:moveTo>
                    <a:pt x="0" y="0"/>
                  </a:moveTo>
                  <a:lnTo>
                    <a:pt x="545037" y="0"/>
                  </a:lnTo>
                  <a:lnTo>
                    <a:pt x="748237" y="313461"/>
                  </a:lnTo>
                  <a:lnTo>
                    <a:pt x="545037" y="626922"/>
                  </a:lnTo>
                  <a:lnTo>
                    <a:pt x="0" y="626922"/>
                  </a:lnTo>
                  <a:lnTo>
                    <a:pt x="203200" y="3134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177800" y="-57150"/>
              <a:ext cx="494237" cy="68407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519"/>
                </a:lnSpc>
              </a:pPr>
            </a:p>
          </p:txBody>
        </p:sp>
      </p:grpSp>
      <p:sp>
        <p:nvSpPr>
          <p:cNvPr name="Freeform 22" id="22"/>
          <p:cNvSpPr/>
          <p:nvPr/>
        </p:nvSpPr>
        <p:spPr>
          <a:xfrm flipH="false" flipV="false" rot="0">
            <a:off x="1613385" y="2950774"/>
            <a:ext cx="585334" cy="591246"/>
          </a:xfrm>
          <a:custGeom>
            <a:avLst/>
            <a:gdLst/>
            <a:ahLst/>
            <a:cxnLst/>
            <a:rect r="r" b="b" t="t" l="l"/>
            <a:pathLst>
              <a:path h="591246" w="585334">
                <a:moveTo>
                  <a:pt x="0" y="0"/>
                </a:moveTo>
                <a:lnTo>
                  <a:pt x="585334" y="0"/>
                </a:lnTo>
                <a:lnTo>
                  <a:pt x="585334" y="591246"/>
                </a:lnTo>
                <a:lnTo>
                  <a:pt x="0" y="59124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3" id="23"/>
          <p:cNvSpPr/>
          <p:nvPr/>
        </p:nvSpPr>
        <p:spPr>
          <a:xfrm flipH="false" flipV="false" rot="0">
            <a:off x="1613385" y="4229076"/>
            <a:ext cx="728016" cy="687975"/>
          </a:xfrm>
          <a:custGeom>
            <a:avLst/>
            <a:gdLst/>
            <a:ahLst/>
            <a:cxnLst/>
            <a:rect r="r" b="b" t="t" l="l"/>
            <a:pathLst>
              <a:path h="687975" w="728016">
                <a:moveTo>
                  <a:pt x="0" y="0"/>
                </a:moveTo>
                <a:lnTo>
                  <a:pt x="728017" y="0"/>
                </a:lnTo>
                <a:lnTo>
                  <a:pt x="728017" y="687975"/>
                </a:lnTo>
                <a:lnTo>
                  <a:pt x="0" y="68797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531681" y="5566429"/>
            <a:ext cx="748742" cy="796534"/>
          </a:xfrm>
          <a:custGeom>
            <a:avLst/>
            <a:gdLst/>
            <a:ahLst/>
            <a:cxnLst/>
            <a:rect r="r" b="b" t="t" l="l"/>
            <a:pathLst>
              <a:path h="796534" w="748742">
                <a:moveTo>
                  <a:pt x="0" y="0"/>
                </a:moveTo>
                <a:lnTo>
                  <a:pt x="748742" y="0"/>
                </a:lnTo>
                <a:lnTo>
                  <a:pt x="748742" y="796534"/>
                </a:lnTo>
                <a:lnTo>
                  <a:pt x="0" y="79653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551053" y="7082064"/>
            <a:ext cx="647666" cy="648962"/>
          </a:xfrm>
          <a:custGeom>
            <a:avLst/>
            <a:gdLst/>
            <a:ahLst/>
            <a:cxnLst/>
            <a:rect r="r" b="b" t="t" l="l"/>
            <a:pathLst>
              <a:path h="648962" w="647666">
                <a:moveTo>
                  <a:pt x="0" y="0"/>
                </a:moveTo>
                <a:lnTo>
                  <a:pt x="647666" y="0"/>
                </a:lnTo>
                <a:lnTo>
                  <a:pt x="647666" y="648962"/>
                </a:lnTo>
                <a:lnTo>
                  <a:pt x="0" y="64896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1613385" y="8380407"/>
            <a:ext cx="642976" cy="749826"/>
          </a:xfrm>
          <a:custGeom>
            <a:avLst/>
            <a:gdLst/>
            <a:ahLst/>
            <a:cxnLst/>
            <a:rect r="r" b="b" t="t" l="l"/>
            <a:pathLst>
              <a:path h="749826" w="642976">
                <a:moveTo>
                  <a:pt x="0" y="0"/>
                </a:moveTo>
                <a:lnTo>
                  <a:pt x="642977" y="0"/>
                </a:lnTo>
                <a:lnTo>
                  <a:pt x="642977" y="749826"/>
                </a:lnTo>
                <a:lnTo>
                  <a:pt x="0" y="749826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96273" y="715769"/>
            <a:ext cx="5653457" cy="478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DIFFERE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NTIATORS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1196273" y="1286293"/>
            <a:ext cx="1643520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Why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Cust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om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Cho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os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COMPLYment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895394" y="2545615"/>
            <a:ext cx="13960631" cy="604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AI-Dr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iven Control Mapping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Automatically map controls across multiple frameworks, eliminating hundreds of hours of manual work.</a:t>
            </a:r>
          </a:p>
        </p:txBody>
      </p:sp>
      <p:sp>
        <p:nvSpPr>
          <p:cNvPr name="TextBox 31" id="31"/>
          <p:cNvSpPr txBox="true"/>
          <p:nvPr/>
        </p:nvSpPr>
        <p:spPr>
          <a:xfrm rot="0">
            <a:off x="2895394" y="3912389"/>
            <a:ext cx="13960631" cy="604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Auto-Sugg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estions &amp; Correlations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Intelligent recommendations based on your compliance context and industry best practices.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2895394" y="5359897"/>
            <a:ext cx="13960631" cy="604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Real-Tim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 Dashboards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Executive visibility into compliance posture, risk exposure, and audit readiness at any moment.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2895394" y="6765377"/>
            <a:ext cx="13960631" cy="604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Kanban-B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ased Workflows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Intuitive task management that teams actually want to use, driving higher adoption rates.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895394" y="8208351"/>
            <a:ext cx="13960631" cy="60479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Data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 Sovereignty &amp; Make-in-India</a:t>
            </a:r>
          </a:p>
          <a:p>
            <a:pPr algn="l">
              <a:lnSpc>
                <a:spcPts val="2196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Built for Indian enterprises with local data residency and compliance with domestic regulations.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92447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TextBox 5" id="5"/>
          <p:cNvSpPr txBox="true"/>
          <p:nvPr/>
        </p:nvSpPr>
        <p:spPr>
          <a:xfrm rot="0">
            <a:off x="1196273" y="762497"/>
            <a:ext cx="1643520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omation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Th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 Matt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rs</a:t>
            </a:r>
          </a:p>
        </p:txBody>
      </p:sp>
      <p:sp>
        <p:nvSpPr>
          <p:cNvPr name="TextBox 6" id="6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Freeform 7" id="7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sp>
        <p:nvSpPr>
          <p:cNvPr name="TextBox 8" id="8"/>
          <p:cNvSpPr txBox="true"/>
          <p:nvPr/>
        </p:nvSpPr>
        <p:spPr>
          <a:xfrm rot="0">
            <a:off x="1196273" y="1540450"/>
            <a:ext cx="14527199" cy="6330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ment's AI c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pab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ties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transform c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ompliance from a manual, reactive process into an intelligent, proactive system.</a:t>
            </a:r>
          </a:p>
        </p:txBody>
      </p:sp>
      <p:sp>
        <p:nvSpPr>
          <p:cNvPr name="AutoShape 9" id="9"/>
          <p:cNvSpPr/>
          <p:nvPr/>
        </p:nvSpPr>
        <p:spPr>
          <a:xfrm flipV="true">
            <a:off x="9144000" y="2948484"/>
            <a:ext cx="0" cy="5872843"/>
          </a:xfrm>
          <a:prstGeom prst="line">
            <a:avLst/>
          </a:prstGeom>
          <a:ln cap="rnd" w="476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0" id="10"/>
          <p:cNvSpPr/>
          <p:nvPr/>
        </p:nvSpPr>
        <p:spPr>
          <a:xfrm flipH="true" flipV="true">
            <a:off x="8221262" y="3108200"/>
            <a:ext cx="629300" cy="0"/>
          </a:xfrm>
          <a:prstGeom prst="line">
            <a:avLst/>
          </a:prstGeom>
          <a:ln cap="rnd" w="476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1" id="11"/>
          <p:cNvSpPr/>
          <p:nvPr/>
        </p:nvSpPr>
        <p:spPr>
          <a:xfrm flipH="true" flipV="true">
            <a:off x="8221262" y="5903608"/>
            <a:ext cx="629300" cy="0"/>
          </a:xfrm>
          <a:prstGeom prst="line">
            <a:avLst/>
          </a:prstGeom>
          <a:ln cap="rnd" w="476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AutoShape 12" id="12"/>
          <p:cNvSpPr/>
          <p:nvPr/>
        </p:nvSpPr>
        <p:spPr>
          <a:xfrm flipH="true" flipV="true">
            <a:off x="8221262" y="8699015"/>
            <a:ext cx="629300" cy="0"/>
          </a:xfrm>
          <a:prstGeom prst="line">
            <a:avLst/>
          </a:prstGeom>
          <a:ln cap="rnd" w="476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3" id="13"/>
          <p:cNvGrpSpPr/>
          <p:nvPr/>
        </p:nvGrpSpPr>
        <p:grpSpPr>
          <a:xfrm rot="0">
            <a:off x="8747507" y="2687895"/>
            <a:ext cx="792986" cy="792986"/>
            <a:chOff x="0" y="0"/>
            <a:chExt cx="812800" cy="812800"/>
          </a:xfrm>
        </p:grpSpPr>
        <p:sp>
          <p:nvSpPr>
            <p:cNvPr name="Freeform 14" id="14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15" id="15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01</a:t>
              </a:r>
            </a:p>
          </p:txBody>
        </p:sp>
      </p:grpSp>
      <p:sp>
        <p:nvSpPr>
          <p:cNvPr name="TextBox 16" id="16"/>
          <p:cNvSpPr txBox="true"/>
          <p:nvPr/>
        </p:nvSpPr>
        <p:spPr>
          <a:xfrm rot="0">
            <a:off x="2125641" y="2716989"/>
            <a:ext cx="5752899" cy="999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AI Control Mapping</a:t>
            </a:r>
          </a:p>
          <a:p>
            <a:pPr algn="r">
              <a:lnSpc>
                <a:spcPts val="2520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Automatically map controls across ISO 27001, SOC 2, NIST, GDPR, and 50+ other frameworks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0236125" y="4018924"/>
            <a:ext cx="5760078" cy="999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Auto-Tagging Evidence</a:t>
            </a:r>
          </a:p>
          <a:p>
            <a:pPr algn="l">
              <a:lnSpc>
                <a:spcPts val="2520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Intelligent categorization and linking of evidence to relevant controls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595545" y="5416627"/>
            <a:ext cx="5356090" cy="999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Predictive 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Insights</a:t>
            </a:r>
          </a:p>
          <a:p>
            <a:pPr algn="r">
              <a:lnSpc>
                <a:spcPts val="2520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Forecast compliance gaps and recommend preventive actions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10339388" y="6724231"/>
            <a:ext cx="5384085" cy="999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800"/>
              </a:lnSpc>
            </a:pPr>
            <a:r>
              <a:rPr lang="en-US" sz="2000" spc="20" b="tru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isk Identification</a:t>
            </a:r>
          </a:p>
          <a:p>
            <a:pPr algn="l">
              <a:lnSpc>
                <a:spcPts val="2520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Analyze data patterns to surface hidden risks before they escalate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2950584" y="8120721"/>
            <a:ext cx="5001051" cy="99948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Vulnerability Co</a:t>
            </a: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nsolidation</a:t>
            </a:r>
          </a:p>
          <a:p>
            <a:pPr algn="r">
              <a:lnSpc>
                <a:spcPts val="2520"/>
              </a:lnSpc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Aggregate findings from multiple security tools into unified view</a:t>
            </a:r>
          </a:p>
        </p:txBody>
      </p:sp>
      <p:sp>
        <p:nvSpPr>
          <p:cNvPr name="AutoShape 21" id="21"/>
          <p:cNvSpPr/>
          <p:nvPr/>
        </p:nvSpPr>
        <p:spPr>
          <a:xfrm flipH="true" flipV="true">
            <a:off x="9413873" y="4482092"/>
            <a:ext cx="629300" cy="0"/>
          </a:xfrm>
          <a:prstGeom prst="line">
            <a:avLst/>
          </a:prstGeom>
          <a:ln cap="rnd" w="476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0">
            <a:off x="8747507" y="4085599"/>
            <a:ext cx="792986" cy="792986"/>
            <a:chOff x="0" y="0"/>
            <a:chExt cx="812800" cy="812800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4" id="2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02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8747507" y="5483302"/>
            <a:ext cx="792986" cy="792986"/>
            <a:chOff x="0" y="0"/>
            <a:chExt cx="812800" cy="812800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27" id="27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03</a:t>
              </a:r>
            </a:p>
          </p:txBody>
        </p:sp>
      </p:grpSp>
      <p:sp>
        <p:nvSpPr>
          <p:cNvPr name="AutoShape 28" id="28"/>
          <p:cNvSpPr/>
          <p:nvPr/>
        </p:nvSpPr>
        <p:spPr>
          <a:xfrm flipH="true" flipV="true">
            <a:off x="9413873" y="7253687"/>
            <a:ext cx="629300" cy="0"/>
          </a:xfrm>
          <a:prstGeom prst="line">
            <a:avLst/>
          </a:prstGeom>
          <a:ln cap="rnd" w="476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8747507" y="6881006"/>
            <a:ext cx="792986" cy="792986"/>
            <a:chOff x="0" y="0"/>
            <a:chExt cx="812800" cy="812800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1" id="31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04</a:t>
              </a:r>
            </a:p>
          </p:txBody>
        </p:sp>
      </p:grpSp>
      <p:grpSp>
        <p:nvGrpSpPr>
          <p:cNvPr name="Group 32" id="32"/>
          <p:cNvGrpSpPr/>
          <p:nvPr/>
        </p:nvGrpSpPr>
        <p:grpSpPr>
          <a:xfrm rot="0">
            <a:off x="8747507" y="8278710"/>
            <a:ext cx="792986" cy="792986"/>
            <a:chOff x="0" y="0"/>
            <a:chExt cx="812800" cy="812800"/>
          </a:xfrm>
        </p:grpSpPr>
        <p:sp>
          <p:nvSpPr>
            <p:cNvPr name="Freeform 33" id="33"/>
            <p:cNvSpPr/>
            <p:nvPr/>
          </p:nvSpPr>
          <p:spPr>
            <a:xfrm flipH="false" flipV="false" rot="0">
              <a:off x="0" y="0"/>
              <a:ext cx="812800" cy="812800"/>
            </a:xfrm>
            <a:custGeom>
              <a:avLst/>
              <a:gdLst/>
              <a:ahLst/>
              <a:cxnLst/>
              <a:rect r="r" b="b" t="t" l="l"/>
              <a:pathLst>
                <a:path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  <a:ln w="38100" cap="sq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miter/>
            </a:ln>
          </p:spPr>
        </p:sp>
        <p:sp>
          <p:nvSpPr>
            <p:cNvPr name="TextBox 34" id="34"/>
            <p:cNvSpPr txBox="true"/>
            <p:nvPr/>
          </p:nvSpPr>
          <p:spPr>
            <a:xfrm>
              <a:off x="76200" y="28575"/>
              <a:ext cx="660400" cy="70802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659"/>
                </a:lnSpc>
              </a:pPr>
              <a:r>
                <a:rPr lang="en-US" sz="1899">
                  <a:solidFill>
                    <a:srgbClr val="000000"/>
                  </a:solidFill>
                  <a:latin typeface="Helvetica World"/>
                  <a:ea typeface="Helvetica World"/>
                  <a:cs typeface="Helvetica World"/>
                  <a:sym typeface="Helvetica World"/>
                </a:rPr>
                <a:t>05</a:t>
              </a:r>
            </a:p>
          </p:txBody>
        </p:sp>
      </p:grpSp>
      <p:sp>
        <p:nvSpPr>
          <p:cNvPr name="Freeform 35" id="35"/>
          <p:cNvSpPr/>
          <p:nvPr/>
        </p:nvSpPr>
        <p:spPr>
          <a:xfrm flipH="true" flipV="false" rot="-1700957">
            <a:off x="2350688" y="5232149"/>
            <a:ext cx="19408907" cy="11363033"/>
          </a:xfrm>
          <a:custGeom>
            <a:avLst/>
            <a:gdLst/>
            <a:ahLst/>
            <a:cxnLst/>
            <a:rect r="r" b="b" t="t" l="l"/>
            <a:pathLst>
              <a:path h="11363033" w="19408907">
                <a:moveTo>
                  <a:pt x="19408906" y="0"/>
                </a:moveTo>
                <a:lnTo>
                  <a:pt x="0" y="0"/>
                </a:lnTo>
                <a:lnTo>
                  <a:pt x="0" y="11363032"/>
                </a:lnTo>
                <a:lnTo>
                  <a:pt x="19408906" y="11363032"/>
                </a:lnTo>
                <a:lnTo>
                  <a:pt x="19408906" y="0"/>
                </a:lnTo>
                <a:close/>
              </a:path>
            </a:pathLst>
          </a:custGeom>
          <a:blipFill>
            <a:blip r:embed="rId3">
              <a:alphaModFix amt="5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92447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2273181">
            <a:off x="-7299504" y="4761987"/>
            <a:ext cx="19408907" cy="11363033"/>
          </a:xfrm>
          <a:custGeom>
            <a:avLst/>
            <a:gdLst/>
            <a:ahLst/>
            <a:cxnLst/>
            <a:rect r="r" b="b" t="t" l="l"/>
            <a:pathLst>
              <a:path h="11363033" w="19408907">
                <a:moveTo>
                  <a:pt x="19408906" y="0"/>
                </a:moveTo>
                <a:lnTo>
                  <a:pt x="0" y="0"/>
                </a:lnTo>
                <a:lnTo>
                  <a:pt x="0" y="11363033"/>
                </a:lnTo>
                <a:lnTo>
                  <a:pt x="19408906" y="11363033"/>
                </a:lnTo>
                <a:lnTo>
                  <a:pt x="19408906" y="0"/>
                </a:lnTo>
                <a:close/>
              </a:path>
            </a:pathLst>
          </a:custGeom>
          <a:blipFill>
            <a:blip r:embed="rId3">
              <a:alphaModFix amt="5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183796" y="1762255"/>
            <a:ext cx="4928575" cy="2609992"/>
            <a:chOff x="0" y="0"/>
            <a:chExt cx="1298061" cy="687405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298061" cy="687405"/>
            </a:xfrm>
            <a:custGeom>
              <a:avLst/>
              <a:gdLst/>
              <a:ahLst/>
              <a:cxnLst/>
              <a:rect r="r" b="b" t="t" l="l"/>
              <a:pathLst>
                <a:path h="687405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649706"/>
                  </a:lnTo>
                  <a:cubicBezTo>
                    <a:pt x="1298061" y="670527"/>
                    <a:pt x="1281182" y="687405"/>
                    <a:pt x="1260361" y="687405"/>
                  </a:cubicBezTo>
                  <a:lnTo>
                    <a:pt x="37700" y="687405"/>
                  </a:lnTo>
                  <a:cubicBezTo>
                    <a:pt x="27701" y="687405"/>
                    <a:pt x="18112" y="683433"/>
                    <a:pt x="11042" y="676363"/>
                  </a:cubicBezTo>
                  <a:cubicBezTo>
                    <a:pt x="3972" y="669293"/>
                    <a:pt x="0" y="659704"/>
                    <a:pt x="0" y="649706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04775"/>
              <a:ext cx="1298061" cy="792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0" id="10"/>
          <p:cNvSpPr/>
          <p:nvPr/>
        </p:nvSpPr>
        <p:spPr>
          <a:xfrm>
            <a:off x="1435553" y="3008472"/>
            <a:ext cx="3452656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6760071" y="1762255"/>
            <a:ext cx="4928575" cy="2609992"/>
            <a:chOff x="0" y="0"/>
            <a:chExt cx="1298061" cy="687405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298061" cy="687405"/>
            </a:xfrm>
            <a:custGeom>
              <a:avLst/>
              <a:gdLst/>
              <a:ahLst/>
              <a:cxnLst/>
              <a:rect r="r" b="b" t="t" l="l"/>
              <a:pathLst>
                <a:path h="687405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649706"/>
                  </a:lnTo>
                  <a:cubicBezTo>
                    <a:pt x="1298061" y="670527"/>
                    <a:pt x="1281182" y="687405"/>
                    <a:pt x="1260361" y="687405"/>
                  </a:cubicBezTo>
                  <a:lnTo>
                    <a:pt x="37700" y="687405"/>
                  </a:lnTo>
                  <a:cubicBezTo>
                    <a:pt x="27701" y="687405"/>
                    <a:pt x="18112" y="683433"/>
                    <a:pt x="11042" y="676363"/>
                  </a:cubicBezTo>
                  <a:cubicBezTo>
                    <a:pt x="3972" y="669293"/>
                    <a:pt x="0" y="659704"/>
                    <a:pt x="0" y="649706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04775"/>
              <a:ext cx="1298061" cy="792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4" id="14"/>
          <p:cNvSpPr/>
          <p:nvPr/>
        </p:nvSpPr>
        <p:spPr>
          <a:xfrm>
            <a:off x="7011828" y="3008472"/>
            <a:ext cx="2932934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12336346" y="1751107"/>
            <a:ext cx="4928575" cy="2609992"/>
            <a:chOff x="0" y="0"/>
            <a:chExt cx="1298061" cy="687405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298061" cy="687405"/>
            </a:xfrm>
            <a:custGeom>
              <a:avLst/>
              <a:gdLst/>
              <a:ahLst/>
              <a:cxnLst/>
              <a:rect r="r" b="b" t="t" l="l"/>
              <a:pathLst>
                <a:path h="687405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649706"/>
                  </a:lnTo>
                  <a:cubicBezTo>
                    <a:pt x="1298061" y="670527"/>
                    <a:pt x="1281182" y="687405"/>
                    <a:pt x="1260361" y="687405"/>
                  </a:cubicBezTo>
                  <a:lnTo>
                    <a:pt x="37700" y="687405"/>
                  </a:lnTo>
                  <a:cubicBezTo>
                    <a:pt x="27701" y="687405"/>
                    <a:pt x="18112" y="683433"/>
                    <a:pt x="11042" y="676363"/>
                  </a:cubicBezTo>
                  <a:cubicBezTo>
                    <a:pt x="3972" y="669293"/>
                    <a:pt x="0" y="659704"/>
                    <a:pt x="0" y="649706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04775"/>
              <a:ext cx="1298061" cy="79218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8" id="18"/>
          <p:cNvSpPr/>
          <p:nvPr/>
        </p:nvSpPr>
        <p:spPr>
          <a:xfrm>
            <a:off x="12588103" y="2995367"/>
            <a:ext cx="1687453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1178174" y="4659797"/>
            <a:ext cx="4928575" cy="2651301"/>
            <a:chOff x="0" y="0"/>
            <a:chExt cx="1298061" cy="698285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298061" cy="698285"/>
            </a:xfrm>
            <a:custGeom>
              <a:avLst/>
              <a:gdLst/>
              <a:ahLst/>
              <a:cxnLst/>
              <a:rect r="r" b="b" t="t" l="l"/>
              <a:pathLst>
                <a:path h="698285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660585"/>
                  </a:lnTo>
                  <a:cubicBezTo>
                    <a:pt x="1298061" y="670584"/>
                    <a:pt x="1294089" y="680173"/>
                    <a:pt x="1287019" y="687243"/>
                  </a:cubicBezTo>
                  <a:cubicBezTo>
                    <a:pt x="1279949" y="694313"/>
                    <a:pt x="1270360" y="698285"/>
                    <a:pt x="1260361" y="698285"/>
                  </a:cubicBezTo>
                  <a:lnTo>
                    <a:pt x="37700" y="698285"/>
                  </a:lnTo>
                  <a:cubicBezTo>
                    <a:pt x="16879" y="698285"/>
                    <a:pt x="0" y="681406"/>
                    <a:pt x="0" y="660585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04775"/>
              <a:ext cx="1298061" cy="80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2" id="22"/>
          <p:cNvSpPr/>
          <p:nvPr/>
        </p:nvSpPr>
        <p:spPr>
          <a:xfrm>
            <a:off x="1429931" y="5942936"/>
            <a:ext cx="306873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3" id="23"/>
          <p:cNvGrpSpPr/>
          <p:nvPr/>
        </p:nvGrpSpPr>
        <p:grpSpPr>
          <a:xfrm rot="0">
            <a:off x="6754449" y="4659797"/>
            <a:ext cx="4928575" cy="2651301"/>
            <a:chOff x="0" y="0"/>
            <a:chExt cx="1298061" cy="698285"/>
          </a:xfrm>
        </p:grpSpPr>
        <p:sp>
          <p:nvSpPr>
            <p:cNvPr name="Freeform 24" id="24"/>
            <p:cNvSpPr/>
            <p:nvPr/>
          </p:nvSpPr>
          <p:spPr>
            <a:xfrm flipH="false" flipV="false" rot="0">
              <a:off x="0" y="0"/>
              <a:ext cx="1298061" cy="698285"/>
            </a:xfrm>
            <a:custGeom>
              <a:avLst/>
              <a:gdLst/>
              <a:ahLst/>
              <a:cxnLst/>
              <a:rect r="r" b="b" t="t" l="l"/>
              <a:pathLst>
                <a:path h="698285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660585"/>
                  </a:lnTo>
                  <a:cubicBezTo>
                    <a:pt x="1298061" y="670584"/>
                    <a:pt x="1294089" y="680173"/>
                    <a:pt x="1287019" y="687243"/>
                  </a:cubicBezTo>
                  <a:cubicBezTo>
                    <a:pt x="1279949" y="694313"/>
                    <a:pt x="1270360" y="698285"/>
                    <a:pt x="1260361" y="698285"/>
                  </a:cubicBezTo>
                  <a:lnTo>
                    <a:pt x="37700" y="698285"/>
                  </a:lnTo>
                  <a:cubicBezTo>
                    <a:pt x="16879" y="698285"/>
                    <a:pt x="0" y="681406"/>
                    <a:pt x="0" y="660585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011153"/>
            </a:solidFill>
          </p:spPr>
        </p:sp>
        <p:sp>
          <p:nvSpPr>
            <p:cNvPr name="TextBox 25" id="25"/>
            <p:cNvSpPr txBox="true"/>
            <p:nvPr/>
          </p:nvSpPr>
          <p:spPr>
            <a:xfrm>
              <a:off x="0" y="-104775"/>
              <a:ext cx="1298061" cy="80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6" id="26"/>
          <p:cNvSpPr/>
          <p:nvPr/>
        </p:nvSpPr>
        <p:spPr>
          <a:xfrm>
            <a:off x="7006206" y="5942936"/>
            <a:ext cx="2938556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7" id="27"/>
          <p:cNvGrpSpPr/>
          <p:nvPr/>
        </p:nvGrpSpPr>
        <p:grpSpPr>
          <a:xfrm rot="0">
            <a:off x="12330725" y="4648472"/>
            <a:ext cx="4928575" cy="2651301"/>
            <a:chOff x="0" y="0"/>
            <a:chExt cx="1298061" cy="698285"/>
          </a:xfrm>
        </p:grpSpPr>
        <p:sp>
          <p:nvSpPr>
            <p:cNvPr name="Freeform 28" id="28"/>
            <p:cNvSpPr/>
            <p:nvPr/>
          </p:nvSpPr>
          <p:spPr>
            <a:xfrm flipH="false" flipV="false" rot="0">
              <a:off x="0" y="0"/>
              <a:ext cx="1298061" cy="698285"/>
            </a:xfrm>
            <a:custGeom>
              <a:avLst/>
              <a:gdLst/>
              <a:ahLst/>
              <a:cxnLst/>
              <a:rect r="r" b="b" t="t" l="l"/>
              <a:pathLst>
                <a:path h="698285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660585"/>
                  </a:lnTo>
                  <a:cubicBezTo>
                    <a:pt x="1298061" y="670584"/>
                    <a:pt x="1294089" y="680173"/>
                    <a:pt x="1287019" y="687243"/>
                  </a:cubicBezTo>
                  <a:cubicBezTo>
                    <a:pt x="1279949" y="694313"/>
                    <a:pt x="1270360" y="698285"/>
                    <a:pt x="1260361" y="698285"/>
                  </a:cubicBezTo>
                  <a:lnTo>
                    <a:pt x="37700" y="698285"/>
                  </a:lnTo>
                  <a:cubicBezTo>
                    <a:pt x="16879" y="698285"/>
                    <a:pt x="0" y="681406"/>
                    <a:pt x="0" y="660585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9" id="29"/>
            <p:cNvSpPr txBox="true"/>
            <p:nvPr/>
          </p:nvSpPr>
          <p:spPr>
            <a:xfrm>
              <a:off x="0" y="-104775"/>
              <a:ext cx="1298061" cy="803060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30" id="30"/>
          <p:cNvSpPr/>
          <p:nvPr/>
        </p:nvSpPr>
        <p:spPr>
          <a:xfrm>
            <a:off x="12582482" y="5942936"/>
            <a:ext cx="2813820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1" id="31"/>
          <p:cNvSpPr/>
          <p:nvPr/>
        </p:nvSpPr>
        <p:spPr>
          <a:xfrm flipH="false" flipV="false" rot="0">
            <a:off x="5315742" y="1847980"/>
            <a:ext cx="634671" cy="634671"/>
          </a:xfrm>
          <a:custGeom>
            <a:avLst/>
            <a:gdLst/>
            <a:ahLst/>
            <a:cxnLst/>
            <a:rect r="r" b="b" t="t" l="l"/>
            <a:pathLst>
              <a:path h="634671" w="634671">
                <a:moveTo>
                  <a:pt x="0" y="0"/>
                </a:moveTo>
                <a:lnTo>
                  <a:pt x="634671" y="0"/>
                </a:lnTo>
                <a:lnTo>
                  <a:pt x="634671" y="634671"/>
                </a:lnTo>
                <a:lnTo>
                  <a:pt x="0" y="634671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0739284" y="1895346"/>
            <a:ext cx="756469" cy="665692"/>
          </a:xfrm>
          <a:custGeom>
            <a:avLst/>
            <a:gdLst/>
            <a:ahLst/>
            <a:cxnLst/>
            <a:rect r="r" b="b" t="t" l="l"/>
            <a:pathLst>
              <a:path h="665692" w="756469">
                <a:moveTo>
                  <a:pt x="0" y="0"/>
                </a:moveTo>
                <a:lnTo>
                  <a:pt x="756469" y="0"/>
                </a:lnTo>
                <a:lnTo>
                  <a:pt x="756469" y="665692"/>
                </a:lnTo>
                <a:lnTo>
                  <a:pt x="0" y="66569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16282891" y="1895346"/>
            <a:ext cx="826615" cy="689190"/>
          </a:xfrm>
          <a:custGeom>
            <a:avLst/>
            <a:gdLst/>
            <a:ahLst/>
            <a:cxnLst/>
            <a:rect r="r" b="b" t="t" l="l"/>
            <a:pathLst>
              <a:path h="689190" w="826615">
                <a:moveTo>
                  <a:pt x="0" y="0"/>
                </a:moveTo>
                <a:lnTo>
                  <a:pt x="826615" y="0"/>
                </a:lnTo>
                <a:lnTo>
                  <a:pt x="826615" y="689190"/>
                </a:lnTo>
                <a:lnTo>
                  <a:pt x="0" y="689190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6364315" y="4822023"/>
            <a:ext cx="679398" cy="577488"/>
          </a:xfrm>
          <a:custGeom>
            <a:avLst/>
            <a:gdLst/>
            <a:ahLst/>
            <a:cxnLst/>
            <a:rect r="r" b="b" t="t" l="l"/>
            <a:pathLst>
              <a:path h="577488" w="679398">
                <a:moveTo>
                  <a:pt x="0" y="0"/>
                </a:moveTo>
                <a:lnTo>
                  <a:pt x="679398" y="0"/>
                </a:lnTo>
                <a:lnTo>
                  <a:pt x="679398" y="577489"/>
                </a:lnTo>
                <a:lnTo>
                  <a:pt x="0" y="577489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0673993" y="4822023"/>
            <a:ext cx="678059" cy="646699"/>
          </a:xfrm>
          <a:custGeom>
            <a:avLst/>
            <a:gdLst/>
            <a:ahLst/>
            <a:cxnLst/>
            <a:rect r="r" b="b" t="t" l="l"/>
            <a:pathLst>
              <a:path h="646699" w="678059">
                <a:moveTo>
                  <a:pt x="0" y="0"/>
                </a:moveTo>
                <a:lnTo>
                  <a:pt x="678059" y="0"/>
                </a:lnTo>
                <a:lnTo>
                  <a:pt x="678059" y="646699"/>
                </a:lnTo>
                <a:lnTo>
                  <a:pt x="0" y="646699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6" id="36"/>
          <p:cNvSpPr/>
          <p:nvPr/>
        </p:nvSpPr>
        <p:spPr>
          <a:xfrm flipH="false" flipV="false" rot="0">
            <a:off x="5246327" y="4764636"/>
            <a:ext cx="704086" cy="704086"/>
          </a:xfrm>
          <a:custGeom>
            <a:avLst/>
            <a:gdLst/>
            <a:ahLst/>
            <a:cxnLst/>
            <a:rect r="r" b="b" t="t" l="l"/>
            <a:pathLst>
              <a:path h="704086" w="704086">
                <a:moveTo>
                  <a:pt x="0" y="0"/>
                </a:moveTo>
                <a:lnTo>
                  <a:pt x="704086" y="0"/>
                </a:lnTo>
                <a:lnTo>
                  <a:pt x="704086" y="704086"/>
                </a:lnTo>
                <a:lnTo>
                  <a:pt x="0" y="704086"/>
                </a:lnTo>
                <a:lnTo>
                  <a:pt x="0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7" id="37"/>
          <p:cNvSpPr txBox="true"/>
          <p:nvPr/>
        </p:nvSpPr>
        <p:spPr>
          <a:xfrm rot="0">
            <a:off x="1196273" y="762497"/>
            <a:ext cx="1643520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Wha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Customer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Get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435553" y="2541988"/>
            <a:ext cx="3452656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50+</a:t>
            </a:r>
            <a:r>
              <a:rPr lang="en-US" b="true" sz="20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 Regulatory Standards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35553" y="3189447"/>
            <a:ext cx="4255152" cy="82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Pre-built frameworks including ISO 27001, SOC 2, HIPAA, PCI DSS, GDPR, </a:t>
            </a:r>
            <a:r>
              <a:rPr lang="en-US" sz="18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and more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7011828" y="2541988"/>
            <a:ext cx="3061132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Real-Tim</a:t>
            </a:r>
            <a:r>
              <a:rPr lang="en-US" b="true" sz="20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 Dashboards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7011828" y="3114497"/>
            <a:ext cx="3790020" cy="557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Executive</a:t>
            </a: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and operational views with drill-down capabili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ties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2588103" y="2541988"/>
            <a:ext cx="3127314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Faster Audits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12588103" y="3101392"/>
            <a:ext cx="4242507" cy="82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Evidence collection</a:t>
            </a:r>
            <a:r>
              <a:rPr lang="en-US" sz="18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and audit workflows that cut preparation time in half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1429931" y="5447107"/>
            <a:ext cx="3295587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Risk</a:t>
            </a: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-Driv</a:t>
            </a:r>
            <a:r>
              <a:rPr lang="en-US" b="true" sz="20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en Compliance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1435553" y="6095336"/>
            <a:ext cx="3822491" cy="557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Pr</a:t>
            </a: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ioritize compliance activities b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ased on actual risk exposure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7006206" y="5447107"/>
            <a:ext cx="2938556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Poli</a:t>
            </a:r>
            <a:r>
              <a:rPr lang="en-US" b="true" sz="20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cy Lifecycle</a:t>
            </a:r>
          </a:p>
        </p:txBody>
      </p:sp>
      <p:sp>
        <p:nvSpPr>
          <p:cNvPr name="TextBox 48" id="48"/>
          <p:cNvSpPr txBox="true"/>
          <p:nvPr/>
        </p:nvSpPr>
        <p:spPr>
          <a:xfrm rot="0">
            <a:off x="7011828" y="6095336"/>
            <a:ext cx="3963213" cy="82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Automated review cycles, approvals, and </a:t>
            </a:r>
            <a:r>
              <a:rPr lang="en-US" sz="18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attestation tracking</a:t>
            </a:r>
          </a:p>
        </p:txBody>
      </p:sp>
      <p:sp>
        <p:nvSpPr>
          <p:cNvPr name="TextBox 49" id="49"/>
          <p:cNvSpPr txBox="true"/>
          <p:nvPr/>
        </p:nvSpPr>
        <p:spPr>
          <a:xfrm rot="0">
            <a:off x="12582482" y="5151832"/>
            <a:ext cx="3626728" cy="614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As</a:t>
            </a: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set &amp; Vulnerability Visibility</a:t>
            </a:r>
          </a:p>
        </p:txBody>
      </p:sp>
      <p:sp>
        <p:nvSpPr>
          <p:cNvPr name="TextBox 50" id="50"/>
          <p:cNvSpPr txBox="true"/>
          <p:nvPr/>
        </p:nvSpPr>
        <p:spPr>
          <a:xfrm rot="0">
            <a:off x="12582482" y="6095336"/>
            <a:ext cx="3781833" cy="8237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</a:t>
            </a: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lete inventory with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risk scoring and remediation tracking</a:t>
            </a:r>
          </a:p>
        </p:txBody>
      </p:sp>
      <p:sp>
        <p:nvSpPr>
          <p:cNvPr name="TextBox 51" id="51"/>
          <p:cNvSpPr txBox="true"/>
          <p:nvPr/>
        </p:nvSpPr>
        <p:spPr>
          <a:xfrm rot="0">
            <a:off x="1196273" y="8101673"/>
            <a:ext cx="16063027" cy="2903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Plus: Vendor risk assessments, th</a:t>
            </a: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ird-party monitoring, security awareness training, 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and integrated learning management.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792447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sp>
        <p:nvSpPr>
          <p:cNvPr name="Freeform 6" id="6"/>
          <p:cNvSpPr/>
          <p:nvPr/>
        </p:nvSpPr>
        <p:spPr>
          <a:xfrm flipH="true" flipV="false" rot="314070">
            <a:off x="-1190352" y="4605484"/>
            <a:ext cx="19408907" cy="11363033"/>
          </a:xfrm>
          <a:custGeom>
            <a:avLst/>
            <a:gdLst/>
            <a:ahLst/>
            <a:cxnLst/>
            <a:rect r="r" b="b" t="t" l="l"/>
            <a:pathLst>
              <a:path h="11363033" w="19408907">
                <a:moveTo>
                  <a:pt x="19408907" y="0"/>
                </a:moveTo>
                <a:lnTo>
                  <a:pt x="0" y="0"/>
                </a:lnTo>
                <a:lnTo>
                  <a:pt x="0" y="11363032"/>
                </a:lnTo>
                <a:lnTo>
                  <a:pt x="19408907" y="11363032"/>
                </a:lnTo>
                <a:lnTo>
                  <a:pt x="19408907" y="0"/>
                </a:lnTo>
                <a:close/>
              </a:path>
            </a:pathLst>
          </a:custGeom>
          <a:blipFill>
            <a:blip r:embed="rId3">
              <a:alphaModFix amt="5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0" y="2508933"/>
            <a:ext cx="18288000" cy="3068629"/>
            <a:chOff x="0" y="0"/>
            <a:chExt cx="4816593" cy="80819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4816592" cy="808198"/>
            </a:xfrm>
            <a:custGeom>
              <a:avLst/>
              <a:gdLst/>
              <a:ahLst/>
              <a:cxnLst/>
              <a:rect r="r" b="b" t="t" l="l"/>
              <a:pathLst>
                <a:path h="808198" w="4816592">
                  <a:moveTo>
                    <a:pt x="0" y="0"/>
                  </a:moveTo>
                  <a:lnTo>
                    <a:pt x="4816592" y="0"/>
                  </a:lnTo>
                  <a:lnTo>
                    <a:pt x="4816592" y="808198"/>
                  </a:lnTo>
                  <a:lnTo>
                    <a:pt x="0" y="808198"/>
                  </a:lnTo>
                  <a:close/>
                </a:path>
              </a:pathLst>
            </a:custGeom>
            <a:solidFill>
              <a:srgbClr val="01115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57150"/>
              <a:ext cx="4816593" cy="865348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2940"/>
                </a:lnSpc>
              </a:pPr>
            </a:p>
          </p:txBody>
        </p:sp>
      </p:grpSp>
      <p:grpSp>
        <p:nvGrpSpPr>
          <p:cNvPr name="Group 10" id="10"/>
          <p:cNvGrpSpPr/>
          <p:nvPr/>
        </p:nvGrpSpPr>
        <p:grpSpPr>
          <a:xfrm rot="0">
            <a:off x="1802520" y="2869584"/>
            <a:ext cx="3828524" cy="2366864"/>
            <a:chOff x="0" y="0"/>
            <a:chExt cx="5104699" cy="3155818"/>
          </a:xfrm>
        </p:grpSpPr>
        <p:sp>
          <p:nvSpPr>
            <p:cNvPr name="TextBox 11" id="11"/>
            <p:cNvSpPr txBox="true"/>
            <p:nvPr/>
          </p:nvSpPr>
          <p:spPr>
            <a:xfrm rot="0">
              <a:off x="1137532" y="-114300"/>
              <a:ext cx="2829634" cy="9186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b="true" sz="3999">
                  <a:solidFill>
                    <a:srgbClr val="FFFFFF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40-60%</a:t>
              </a:r>
            </a:p>
          </p:txBody>
        </p:sp>
        <p:sp>
          <p:nvSpPr>
            <p:cNvPr name="TextBox 12" id="12"/>
            <p:cNvSpPr txBox="true"/>
            <p:nvPr/>
          </p:nvSpPr>
          <p:spPr>
            <a:xfrm rot="0">
              <a:off x="196314" y="1350937"/>
              <a:ext cx="4712071" cy="4688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b="true" sz="2000">
                  <a:solidFill>
                    <a:srgbClr val="FFFFFF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R</a:t>
              </a:r>
              <a:r>
                <a:rPr lang="en-US" b="true" sz="2000">
                  <a:solidFill>
                    <a:srgbClr val="FFFFFF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eduction in Audit Effort</a:t>
              </a:r>
            </a:p>
          </p:txBody>
        </p:sp>
        <p:sp>
          <p:nvSpPr>
            <p:cNvPr name="AutoShape 13" id="13"/>
            <p:cNvSpPr/>
            <p:nvPr/>
          </p:nvSpPr>
          <p:spPr>
            <a:xfrm>
              <a:off x="385245" y="1109046"/>
              <a:ext cx="4334210" cy="0"/>
            </a:xfrm>
            <a:prstGeom prst="line">
              <a:avLst/>
            </a:prstGeom>
            <a:ln cap="flat" w="50800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4" id="14"/>
            <p:cNvSpPr txBox="true"/>
            <p:nvPr/>
          </p:nvSpPr>
          <p:spPr>
            <a:xfrm rot="0">
              <a:off x="0" y="1902329"/>
              <a:ext cx="5104699" cy="1253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Auto</a:t>
              </a:r>
              <a:r>
                <a:rPr lang="en-US" sz="18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mated evidence collection and AI-driven control mapping eliminate manual work</a:t>
              </a:r>
            </a:p>
          </p:txBody>
        </p:sp>
      </p:grpSp>
      <p:grpSp>
        <p:nvGrpSpPr>
          <p:cNvPr name="Group 15" id="15"/>
          <p:cNvGrpSpPr/>
          <p:nvPr/>
        </p:nvGrpSpPr>
        <p:grpSpPr>
          <a:xfrm rot="0">
            <a:off x="7526316" y="2869584"/>
            <a:ext cx="3605596" cy="2366930"/>
            <a:chOff x="0" y="0"/>
            <a:chExt cx="4807461" cy="3155906"/>
          </a:xfrm>
        </p:grpSpPr>
        <p:sp>
          <p:nvSpPr>
            <p:cNvPr name="TextBox 16" id="16"/>
            <p:cNvSpPr txBox="true"/>
            <p:nvPr/>
          </p:nvSpPr>
          <p:spPr>
            <a:xfrm rot="0">
              <a:off x="1552881" y="-114300"/>
              <a:ext cx="1701698" cy="9186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b="true" sz="3999">
                  <a:solidFill>
                    <a:srgbClr val="FFFFFF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3x</a:t>
              </a:r>
            </a:p>
          </p:txBody>
        </p:sp>
        <p:sp>
          <p:nvSpPr>
            <p:cNvPr name="TextBox 17" id="17"/>
            <p:cNvSpPr txBox="true"/>
            <p:nvPr/>
          </p:nvSpPr>
          <p:spPr>
            <a:xfrm rot="0">
              <a:off x="338474" y="1351025"/>
              <a:ext cx="4130513" cy="4688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b="true" sz="2000">
                  <a:solidFill>
                    <a:srgbClr val="FFFFFF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Faster Au</a:t>
              </a:r>
              <a:r>
                <a:rPr lang="en-US" b="true" sz="2000">
                  <a:solidFill>
                    <a:srgbClr val="FFFFFF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dit Closures</a:t>
              </a:r>
            </a:p>
          </p:txBody>
        </p:sp>
        <p:sp>
          <p:nvSpPr>
            <p:cNvPr name="AutoShape 18" id="18"/>
            <p:cNvSpPr/>
            <p:nvPr/>
          </p:nvSpPr>
          <p:spPr>
            <a:xfrm>
              <a:off x="236625" y="1109134"/>
              <a:ext cx="4334210" cy="0"/>
            </a:xfrm>
            <a:prstGeom prst="line">
              <a:avLst/>
            </a:prstGeom>
            <a:ln cap="flat" w="50800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19" id="19"/>
            <p:cNvSpPr txBox="true"/>
            <p:nvPr/>
          </p:nvSpPr>
          <p:spPr>
            <a:xfrm rot="0">
              <a:off x="0" y="1902417"/>
              <a:ext cx="4807461" cy="1253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Streamli</a:t>
              </a:r>
              <a:r>
                <a:rPr lang="en-US" sz="18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ned workflows and real-time collaboration accelerate completion</a:t>
              </a:r>
            </a:p>
          </p:txBody>
        </p:sp>
      </p:grpSp>
      <p:grpSp>
        <p:nvGrpSpPr>
          <p:cNvPr name="Group 20" id="20"/>
          <p:cNvGrpSpPr/>
          <p:nvPr/>
        </p:nvGrpSpPr>
        <p:grpSpPr>
          <a:xfrm rot="0">
            <a:off x="13027184" y="2869584"/>
            <a:ext cx="3458297" cy="2366864"/>
            <a:chOff x="0" y="0"/>
            <a:chExt cx="4611063" cy="3155818"/>
          </a:xfrm>
        </p:grpSpPr>
        <p:sp>
          <p:nvSpPr>
            <p:cNvPr name="TextBox 21" id="21"/>
            <p:cNvSpPr txBox="true"/>
            <p:nvPr/>
          </p:nvSpPr>
          <p:spPr>
            <a:xfrm rot="0">
              <a:off x="1454682" y="-114300"/>
              <a:ext cx="1701698" cy="91863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5599"/>
                </a:lnSpc>
              </a:pPr>
              <a:r>
                <a:rPr lang="en-US" b="true" sz="3999">
                  <a:solidFill>
                    <a:srgbClr val="FFFFFF"/>
                  </a:solidFill>
                  <a:latin typeface="Poppins Medium"/>
                  <a:ea typeface="Poppins Medium"/>
                  <a:cs typeface="Poppins Medium"/>
                  <a:sym typeface="Poppins Medium"/>
                </a:rPr>
                <a:t>85%</a:t>
              </a:r>
            </a:p>
          </p:txBody>
        </p:sp>
        <p:sp>
          <p:nvSpPr>
            <p:cNvPr name="TextBox 22" id="22"/>
            <p:cNvSpPr txBox="true"/>
            <p:nvPr/>
          </p:nvSpPr>
          <p:spPr>
            <a:xfrm rot="0">
              <a:off x="0" y="1350937"/>
              <a:ext cx="4611063" cy="468842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800"/>
                </a:lnSpc>
              </a:pPr>
              <a:r>
                <a:rPr lang="en-US" b="true" sz="2000">
                  <a:solidFill>
                    <a:srgbClr val="FFFFFF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Fewer Compliance</a:t>
              </a:r>
              <a:r>
                <a:rPr lang="en-US" b="true" sz="2000">
                  <a:solidFill>
                    <a:srgbClr val="FFFFFF"/>
                  </a:solidFill>
                  <a:latin typeface="Poppins Semi-Bold"/>
                  <a:ea typeface="Poppins Semi-Bold"/>
                  <a:cs typeface="Poppins Semi-Bold"/>
                  <a:sym typeface="Poppins Semi-Bold"/>
                </a:rPr>
                <a:t> Gaps</a:t>
              </a:r>
            </a:p>
          </p:txBody>
        </p:sp>
        <p:sp>
          <p:nvSpPr>
            <p:cNvPr name="AutoShape 23" id="23"/>
            <p:cNvSpPr/>
            <p:nvPr/>
          </p:nvSpPr>
          <p:spPr>
            <a:xfrm>
              <a:off x="138426" y="1109046"/>
              <a:ext cx="4334210" cy="0"/>
            </a:xfrm>
            <a:prstGeom prst="line">
              <a:avLst/>
            </a:prstGeom>
            <a:ln cap="flat" w="50800">
              <a:gradFill>
                <a:gsLst>
                  <a:gs pos="0">
                    <a:srgbClr val="F48B20">
                      <a:alpha val="100000"/>
                    </a:srgbClr>
                  </a:gs>
                  <a:gs pos="100000">
                    <a:srgbClr val="EE4633">
                      <a:alpha val="100000"/>
                    </a:srgbClr>
                  </a:gs>
                </a:gsLst>
                <a:lin ang="0"/>
              </a:gradFill>
              <a:prstDash val="solid"/>
              <a:headEnd type="none" len="sm" w="sm"/>
              <a:tailEnd type="none" len="sm" w="sm"/>
            </a:ln>
          </p:spPr>
        </p:sp>
        <p:sp>
          <p:nvSpPr>
            <p:cNvPr name="TextBox 24" id="24"/>
            <p:cNvSpPr txBox="true"/>
            <p:nvPr/>
          </p:nvSpPr>
          <p:spPr>
            <a:xfrm rot="0">
              <a:off x="138426" y="1902329"/>
              <a:ext cx="4315842" cy="1253490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ctr">
                <a:lnSpc>
                  <a:spcPts val="2520"/>
                </a:lnSpc>
              </a:pPr>
              <a:r>
                <a:rPr lang="en-US" sz="18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Predictive insights and continuous monitor</a:t>
              </a:r>
              <a:r>
                <a:rPr lang="en-US" sz="1800">
                  <a:solidFill>
                    <a:srgbClr val="FFFFFF"/>
                  </a:solidFill>
                  <a:latin typeface="Poppins"/>
                  <a:ea typeface="Poppins"/>
                  <a:cs typeface="Poppins"/>
                  <a:sym typeface="Poppins"/>
                </a:rPr>
                <a:t>ing prevent issues before audits</a:t>
              </a:r>
            </a:p>
          </p:txBody>
        </p:sp>
      </p:grpSp>
      <p:grpSp>
        <p:nvGrpSpPr>
          <p:cNvPr name="Group 25" id="25"/>
          <p:cNvGrpSpPr/>
          <p:nvPr/>
        </p:nvGrpSpPr>
        <p:grpSpPr>
          <a:xfrm rot="0">
            <a:off x="2831505" y="6168111"/>
            <a:ext cx="5096127" cy="1885254"/>
            <a:chOff x="0" y="0"/>
            <a:chExt cx="1342190" cy="496528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342190" cy="496528"/>
            </a:xfrm>
            <a:custGeom>
              <a:avLst/>
              <a:gdLst/>
              <a:ahLst/>
              <a:cxnLst/>
              <a:rect r="r" b="b" t="t" l="l"/>
              <a:pathLst>
                <a:path h="496528" w="1342190">
                  <a:moveTo>
                    <a:pt x="12153" y="0"/>
                  </a:moveTo>
                  <a:lnTo>
                    <a:pt x="1330036" y="0"/>
                  </a:lnTo>
                  <a:cubicBezTo>
                    <a:pt x="1333260" y="0"/>
                    <a:pt x="1336351" y="1280"/>
                    <a:pt x="1338630" y="3560"/>
                  </a:cubicBezTo>
                  <a:cubicBezTo>
                    <a:pt x="1340909" y="5839"/>
                    <a:pt x="1342190" y="8930"/>
                    <a:pt x="1342190" y="12153"/>
                  </a:cubicBezTo>
                  <a:lnTo>
                    <a:pt x="1342190" y="484374"/>
                  </a:lnTo>
                  <a:cubicBezTo>
                    <a:pt x="1342190" y="491087"/>
                    <a:pt x="1336749" y="496528"/>
                    <a:pt x="1330036" y="496528"/>
                  </a:cubicBezTo>
                  <a:lnTo>
                    <a:pt x="12153" y="496528"/>
                  </a:lnTo>
                  <a:cubicBezTo>
                    <a:pt x="8930" y="496528"/>
                    <a:pt x="5839" y="495247"/>
                    <a:pt x="3560" y="492968"/>
                  </a:cubicBezTo>
                  <a:cubicBezTo>
                    <a:pt x="1280" y="490689"/>
                    <a:pt x="0" y="487598"/>
                    <a:pt x="0" y="484374"/>
                  </a:cubicBezTo>
                  <a:lnTo>
                    <a:pt x="0" y="12153"/>
                  </a:lnTo>
                  <a:cubicBezTo>
                    <a:pt x="0" y="5441"/>
                    <a:pt x="5441" y="0"/>
                    <a:pt x="12153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04775"/>
              <a:ext cx="1342190" cy="6013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8" id="28"/>
          <p:cNvSpPr/>
          <p:nvPr/>
        </p:nvSpPr>
        <p:spPr>
          <a:xfrm flipV="true">
            <a:off x="2841695" y="6168111"/>
            <a:ext cx="0" cy="1885642"/>
          </a:xfrm>
          <a:prstGeom prst="line">
            <a:avLst/>
          </a:prstGeom>
          <a:ln cap="flat" w="857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9" id="29"/>
          <p:cNvGrpSpPr/>
          <p:nvPr/>
        </p:nvGrpSpPr>
        <p:grpSpPr>
          <a:xfrm rot="0">
            <a:off x="11389353" y="6168111"/>
            <a:ext cx="5096127" cy="1885254"/>
            <a:chOff x="0" y="0"/>
            <a:chExt cx="1342190" cy="496528"/>
          </a:xfrm>
        </p:grpSpPr>
        <p:sp>
          <p:nvSpPr>
            <p:cNvPr name="Freeform 30" id="30"/>
            <p:cNvSpPr/>
            <p:nvPr/>
          </p:nvSpPr>
          <p:spPr>
            <a:xfrm flipH="false" flipV="false" rot="0">
              <a:off x="0" y="0"/>
              <a:ext cx="1342190" cy="496528"/>
            </a:xfrm>
            <a:custGeom>
              <a:avLst/>
              <a:gdLst/>
              <a:ahLst/>
              <a:cxnLst/>
              <a:rect r="r" b="b" t="t" l="l"/>
              <a:pathLst>
                <a:path h="496528" w="1342190">
                  <a:moveTo>
                    <a:pt x="12153" y="0"/>
                  </a:moveTo>
                  <a:lnTo>
                    <a:pt x="1330036" y="0"/>
                  </a:lnTo>
                  <a:cubicBezTo>
                    <a:pt x="1333260" y="0"/>
                    <a:pt x="1336351" y="1280"/>
                    <a:pt x="1338630" y="3560"/>
                  </a:cubicBezTo>
                  <a:cubicBezTo>
                    <a:pt x="1340909" y="5839"/>
                    <a:pt x="1342190" y="8930"/>
                    <a:pt x="1342190" y="12153"/>
                  </a:cubicBezTo>
                  <a:lnTo>
                    <a:pt x="1342190" y="484374"/>
                  </a:lnTo>
                  <a:cubicBezTo>
                    <a:pt x="1342190" y="491087"/>
                    <a:pt x="1336749" y="496528"/>
                    <a:pt x="1330036" y="496528"/>
                  </a:cubicBezTo>
                  <a:lnTo>
                    <a:pt x="12153" y="496528"/>
                  </a:lnTo>
                  <a:cubicBezTo>
                    <a:pt x="8930" y="496528"/>
                    <a:pt x="5839" y="495247"/>
                    <a:pt x="3560" y="492968"/>
                  </a:cubicBezTo>
                  <a:cubicBezTo>
                    <a:pt x="1280" y="490689"/>
                    <a:pt x="0" y="487598"/>
                    <a:pt x="0" y="484374"/>
                  </a:cubicBezTo>
                  <a:lnTo>
                    <a:pt x="0" y="12153"/>
                  </a:lnTo>
                  <a:cubicBezTo>
                    <a:pt x="0" y="5441"/>
                    <a:pt x="5441" y="0"/>
                    <a:pt x="12153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31" id="31"/>
            <p:cNvSpPr txBox="true"/>
            <p:nvPr/>
          </p:nvSpPr>
          <p:spPr>
            <a:xfrm>
              <a:off x="0" y="-104775"/>
              <a:ext cx="1342190" cy="60130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32" id="32"/>
          <p:cNvSpPr/>
          <p:nvPr/>
        </p:nvSpPr>
        <p:spPr>
          <a:xfrm flipV="true">
            <a:off x="11399543" y="6168111"/>
            <a:ext cx="0" cy="1885642"/>
          </a:xfrm>
          <a:prstGeom prst="line">
            <a:avLst/>
          </a:prstGeom>
          <a:ln cap="flat" w="857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33" id="33"/>
          <p:cNvSpPr/>
          <p:nvPr/>
        </p:nvSpPr>
        <p:spPr>
          <a:xfrm flipH="false" flipV="false" rot="0">
            <a:off x="1399366" y="6583530"/>
            <a:ext cx="1075935" cy="1054416"/>
          </a:xfrm>
          <a:custGeom>
            <a:avLst/>
            <a:gdLst/>
            <a:ahLst/>
            <a:cxnLst/>
            <a:rect r="r" b="b" t="t" l="l"/>
            <a:pathLst>
              <a:path h="1054416" w="1075935">
                <a:moveTo>
                  <a:pt x="0" y="0"/>
                </a:moveTo>
                <a:lnTo>
                  <a:pt x="1075935" y="0"/>
                </a:lnTo>
                <a:lnTo>
                  <a:pt x="1075935" y="1054417"/>
                </a:lnTo>
                <a:lnTo>
                  <a:pt x="0" y="105441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0199939" y="6493844"/>
            <a:ext cx="865195" cy="1233790"/>
          </a:xfrm>
          <a:custGeom>
            <a:avLst/>
            <a:gdLst/>
            <a:ahLst/>
            <a:cxnLst/>
            <a:rect r="r" b="b" t="t" l="l"/>
            <a:pathLst>
              <a:path h="1233790" w="865195">
                <a:moveTo>
                  <a:pt x="0" y="0"/>
                </a:moveTo>
                <a:lnTo>
                  <a:pt x="865194" y="0"/>
                </a:lnTo>
                <a:lnTo>
                  <a:pt x="865194" y="1233789"/>
                </a:lnTo>
                <a:lnTo>
                  <a:pt x="0" y="123378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5" id="35"/>
          <p:cNvSpPr txBox="true"/>
          <p:nvPr/>
        </p:nvSpPr>
        <p:spPr>
          <a:xfrm rot="0">
            <a:off x="1196273" y="762497"/>
            <a:ext cx="8329149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hat Customers Experience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118441" y="1655258"/>
            <a:ext cx="15712169" cy="32829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COMPLYment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delivers measu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rabl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business outcomes that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transform GRC from cost cent</a:t>
            </a:r>
            <a:r>
              <a:rPr lang="en-US" sz="2000" spc="2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 to strategic advantage.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3000351" y="6563000"/>
            <a:ext cx="4758436" cy="1252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Reduc</a:t>
            </a: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ed Consulting Dependency</a:t>
            </a:r>
          </a:p>
          <a:p>
            <a:pPr algn="l" marL="0" indent="0" lvl="0">
              <a:lnSpc>
                <a:spcPts val="1050"/>
              </a:lnSpc>
            </a:pP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Built-i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 expertise and automation reduce reliance on expensive external consultants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1558199" y="6563388"/>
            <a:ext cx="4758436" cy="125245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Improv</a:t>
            </a: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ed Governance Maturity</a:t>
            </a:r>
          </a:p>
          <a:p>
            <a:pPr algn="l" marL="0" indent="0" lvl="0">
              <a:lnSpc>
                <a:spcPts val="1050"/>
              </a:lnSpc>
            </a:pP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Structur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ed frameworks and best practices elevate organizational GRC capabilities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name="Group 2" id="2"/>
          <p:cNvGrpSpPr/>
          <p:nvPr/>
        </p:nvGrpSpPr>
        <p:grpSpPr>
          <a:xfrm rot="0">
            <a:off x="759627" y="1316243"/>
            <a:ext cx="114163" cy="568712"/>
            <a:chOff x="0" y="0"/>
            <a:chExt cx="30068" cy="149784"/>
          </a:xfrm>
        </p:grpSpPr>
        <p:sp>
          <p:nvSpPr>
            <p:cNvPr name="Freeform 3" id="3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4" id="4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5" id="5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sp>
        <p:nvSpPr>
          <p:cNvPr name="Freeform 6" id="6"/>
          <p:cNvSpPr/>
          <p:nvPr/>
        </p:nvSpPr>
        <p:spPr>
          <a:xfrm flipH="false" flipV="false" rot="0">
            <a:off x="0" y="4129234"/>
            <a:ext cx="19408907" cy="11363033"/>
          </a:xfrm>
          <a:custGeom>
            <a:avLst/>
            <a:gdLst/>
            <a:ahLst/>
            <a:cxnLst/>
            <a:rect r="r" b="b" t="t" l="l"/>
            <a:pathLst>
              <a:path h="11363033" w="19408907">
                <a:moveTo>
                  <a:pt x="0" y="0"/>
                </a:moveTo>
                <a:lnTo>
                  <a:pt x="19408907" y="0"/>
                </a:lnTo>
                <a:lnTo>
                  <a:pt x="19408907" y="11363032"/>
                </a:lnTo>
                <a:lnTo>
                  <a:pt x="0" y="11363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557341" y="2683045"/>
            <a:ext cx="7255424" cy="3733383"/>
            <a:chOff x="0" y="0"/>
            <a:chExt cx="1910893" cy="983278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910893" cy="983278"/>
            </a:xfrm>
            <a:custGeom>
              <a:avLst/>
              <a:gdLst/>
              <a:ahLst/>
              <a:cxnLst/>
              <a:rect r="r" b="b" t="t" l="l"/>
              <a:pathLst>
                <a:path h="983278" w="1910893">
                  <a:moveTo>
                    <a:pt x="25609" y="0"/>
                  </a:moveTo>
                  <a:lnTo>
                    <a:pt x="1885284" y="0"/>
                  </a:lnTo>
                  <a:cubicBezTo>
                    <a:pt x="1899428" y="0"/>
                    <a:pt x="1910893" y="11466"/>
                    <a:pt x="1910893" y="25609"/>
                  </a:cubicBezTo>
                  <a:lnTo>
                    <a:pt x="1910893" y="957669"/>
                  </a:lnTo>
                  <a:cubicBezTo>
                    <a:pt x="1910893" y="971812"/>
                    <a:pt x="1899428" y="983278"/>
                    <a:pt x="1885284" y="983278"/>
                  </a:cubicBezTo>
                  <a:lnTo>
                    <a:pt x="25609" y="983278"/>
                  </a:lnTo>
                  <a:cubicBezTo>
                    <a:pt x="11466" y="983278"/>
                    <a:pt x="0" y="971812"/>
                    <a:pt x="0" y="957669"/>
                  </a:cubicBezTo>
                  <a:lnTo>
                    <a:pt x="0" y="25609"/>
                  </a:lnTo>
                  <a:cubicBezTo>
                    <a:pt x="0" y="11466"/>
                    <a:pt x="11466" y="0"/>
                    <a:pt x="25609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04775"/>
              <a:ext cx="1910893" cy="10880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TextBox 10" id="10"/>
          <p:cNvSpPr txBox="true"/>
          <p:nvPr/>
        </p:nvSpPr>
        <p:spPr>
          <a:xfrm rot="0">
            <a:off x="1196273" y="715769"/>
            <a:ext cx="5653457" cy="4781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3660"/>
              </a:lnSpc>
            </a:pP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PLATFORM EVOLUTIO</a:t>
            </a:r>
            <a:r>
              <a:rPr lang="en-US" sz="3000" spc="3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</a:t>
            </a:r>
          </a:p>
        </p:txBody>
      </p:sp>
      <p:sp>
        <p:nvSpPr>
          <p:cNvPr name="TextBox 11" id="11"/>
          <p:cNvSpPr txBox="true"/>
          <p:nvPr/>
        </p:nvSpPr>
        <p:spPr>
          <a:xfrm rot="0">
            <a:off x="1196273" y="1286293"/>
            <a:ext cx="1643520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From Basic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to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Bril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lian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t: Th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COMPLYmen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Transform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tion</a:t>
            </a:r>
          </a:p>
        </p:txBody>
      </p:sp>
      <p:sp>
        <p:nvSpPr>
          <p:cNvPr name="TextBox 12" id="12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777497" y="2926452"/>
            <a:ext cx="6815110" cy="314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b="true" sz="2000" spc="2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Legacy Platform Limitations</a:t>
            </a:r>
          </a:p>
          <a:p>
            <a:pPr algn="l">
              <a:lnSpc>
                <a:spcPts val="2684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Basic rule-based automation with rigid workflows</a:t>
            </a:r>
          </a:p>
          <a:p>
            <a:pPr algn="l">
              <a:lnSpc>
                <a:spcPts val="2196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Limited compliance standards coverage</a:t>
            </a:r>
          </a:p>
          <a:p>
            <a:pPr algn="l">
              <a:lnSpc>
                <a:spcPts val="2196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Heavy reliance on manual processes and spreadsheets</a:t>
            </a:r>
          </a:p>
          <a:p>
            <a:pPr algn="l">
              <a:lnSpc>
                <a:spcPts val="2196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Disconnected tools requiring constant data reconciliation</a:t>
            </a:r>
          </a:p>
        </p:txBody>
      </p:sp>
      <p:grpSp>
        <p:nvGrpSpPr>
          <p:cNvPr name="Group 14" id="14"/>
          <p:cNvGrpSpPr/>
          <p:nvPr/>
        </p:nvGrpSpPr>
        <p:grpSpPr>
          <a:xfrm rot="0">
            <a:off x="9475236" y="2665659"/>
            <a:ext cx="7255424" cy="3733383"/>
            <a:chOff x="0" y="0"/>
            <a:chExt cx="1910893" cy="983278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910893" cy="983278"/>
            </a:xfrm>
            <a:custGeom>
              <a:avLst/>
              <a:gdLst/>
              <a:ahLst/>
              <a:cxnLst/>
              <a:rect r="r" b="b" t="t" l="l"/>
              <a:pathLst>
                <a:path h="983278" w="1910893">
                  <a:moveTo>
                    <a:pt x="25609" y="0"/>
                  </a:moveTo>
                  <a:lnTo>
                    <a:pt x="1885284" y="0"/>
                  </a:lnTo>
                  <a:cubicBezTo>
                    <a:pt x="1899428" y="0"/>
                    <a:pt x="1910893" y="11466"/>
                    <a:pt x="1910893" y="25609"/>
                  </a:cubicBezTo>
                  <a:lnTo>
                    <a:pt x="1910893" y="957669"/>
                  </a:lnTo>
                  <a:cubicBezTo>
                    <a:pt x="1910893" y="971812"/>
                    <a:pt x="1899428" y="983278"/>
                    <a:pt x="1885284" y="983278"/>
                  </a:cubicBezTo>
                  <a:lnTo>
                    <a:pt x="25609" y="983278"/>
                  </a:lnTo>
                  <a:cubicBezTo>
                    <a:pt x="11466" y="983278"/>
                    <a:pt x="0" y="971812"/>
                    <a:pt x="0" y="957669"/>
                  </a:cubicBezTo>
                  <a:lnTo>
                    <a:pt x="0" y="25609"/>
                  </a:lnTo>
                  <a:cubicBezTo>
                    <a:pt x="0" y="11466"/>
                    <a:pt x="11466" y="0"/>
                    <a:pt x="25609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1910893" cy="1088053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TextBox 17" id="17"/>
          <p:cNvSpPr txBox="true"/>
          <p:nvPr/>
        </p:nvSpPr>
        <p:spPr>
          <a:xfrm rot="0">
            <a:off x="9695393" y="2905153"/>
            <a:ext cx="6815110" cy="2871724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</a:t>
            </a:r>
            <a:r>
              <a:rPr lang="en-US" b="true" sz="2000" spc="2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ext-Generation COMPLYment</a:t>
            </a:r>
          </a:p>
          <a:p>
            <a:pPr algn="l">
              <a:lnSpc>
                <a:spcPts val="2684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AI-powered intell</a:t>
            </a: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igent compliance automation</a:t>
            </a:r>
          </a:p>
          <a:p>
            <a:pPr algn="l">
              <a:lnSpc>
                <a:spcPts val="2196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Real-time executive dashboards with actionable insights</a:t>
            </a:r>
          </a:p>
          <a:p>
            <a:pPr algn="l">
              <a:lnSpc>
                <a:spcPts val="2196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Seamless scanner and security tool integrations</a:t>
            </a:r>
          </a:p>
          <a:p>
            <a:pPr algn="l">
              <a:lnSpc>
                <a:spcPts val="2196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Intuitive guided workflows that reduce training time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2896428" y="7254628"/>
            <a:ext cx="12495143" cy="5570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new COMPLYment represents a complete reimagining of GRC automation—moving from reactive compliance management to proactive, intelligent risk mitigation that scales with your enterprise.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9627" y="744344"/>
            <a:ext cx="114163" cy="568712"/>
            <a:chOff x="0" y="0"/>
            <a:chExt cx="30068" cy="1497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true" flipV="false" rot="-775203">
            <a:off x="643433" y="4129234"/>
            <a:ext cx="19408907" cy="11363033"/>
          </a:xfrm>
          <a:custGeom>
            <a:avLst/>
            <a:gdLst/>
            <a:ahLst/>
            <a:cxnLst/>
            <a:rect r="r" b="b" t="t" l="l"/>
            <a:pathLst>
              <a:path h="11363033" w="19408907">
                <a:moveTo>
                  <a:pt x="19408907" y="0"/>
                </a:moveTo>
                <a:lnTo>
                  <a:pt x="0" y="0"/>
                </a:lnTo>
                <a:lnTo>
                  <a:pt x="0" y="11363032"/>
                </a:lnTo>
                <a:lnTo>
                  <a:pt x="19408907" y="11363032"/>
                </a:lnTo>
                <a:lnTo>
                  <a:pt x="19408907" y="0"/>
                </a:lnTo>
                <a:close/>
              </a:path>
            </a:pathLst>
          </a:custGeom>
          <a:blipFill>
            <a:blip r:embed="rId3">
              <a:alphaModFix amt="5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7" id="7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8" id="8"/>
          <p:cNvSpPr txBox="true"/>
          <p:nvPr/>
        </p:nvSpPr>
        <p:spPr>
          <a:xfrm rot="0">
            <a:off x="1196273" y="714394"/>
            <a:ext cx="1643520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Your Ideal COMPLYm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 Cust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om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er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Pr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il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</a:p>
        </p:txBody>
      </p:sp>
      <p:sp>
        <p:nvSpPr>
          <p:cNvPr name="TextBox 9" id="9"/>
          <p:cNvSpPr txBox="true"/>
          <p:nvPr/>
        </p:nvSpPr>
        <p:spPr>
          <a:xfrm rot="0">
            <a:off x="1118441" y="1703817"/>
            <a:ext cx="15712169" cy="134696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Target Indu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tries &amp; Segm</a:t>
            </a: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ents</a:t>
            </a:r>
          </a:p>
          <a:p>
            <a:pPr algn="l">
              <a:lnSpc>
                <a:spcPts val="2684"/>
              </a:lnSpc>
            </a:pPr>
          </a:p>
          <a:p>
            <a:pPr algn="l">
              <a:lnSpc>
                <a:spcPts val="2684"/>
              </a:lnSpc>
            </a:pPr>
            <a:r>
              <a:rPr lang="en-US" sz="2200" spc="22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COMPLYment delivers maximum value to enterprises operating in heavily regulated environments where compliance complexity directly impacts business velocity and risk exposure.</a:t>
            </a:r>
          </a:p>
        </p:txBody>
      </p:sp>
      <p:grpSp>
        <p:nvGrpSpPr>
          <p:cNvPr name="Group 10" id="10"/>
          <p:cNvGrpSpPr/>
          <p:nvPr/>
        </p:nvGrpSpPr>
        <p:grpSpPr>
          <a:xfrm rot="0">
            <a:off x="1151114" y="3736579"/>
            <a:ext cx="7094589" cy="1525815"/>
            <a:chOff x="0" y="0"/>
            <a:chExt cx="1868534" cy="401861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868534" cy="401861"/>
            </a:xfrm>
            <a:custGeom>
              <a:avLst/>
              <a:gdLst/>
              <a:ahLst/>
              <a:cxnLst/>
              <a:rect r="r" b="b" t="t" l="l"/>
              <a:pathLst>
                <a:path h="401861" w="1868534">
                  <a:moveTo>
                    <a:pt x="8730" y="0"/>
                  </a:moveTo>
                  <a:lnTo>
                    <a:pt x="1859804" y="0"/>
                  </a:lnTo>
                  <a:cubicBezTo>
                    <a:pt x="1864625" y="0"/>
                    <a:pt x="1868534" y="3909"/>
                    <a:pt x="1868534" y="8730"/>
                  </a:cubicBezTo>
                  <a:lnTo>
                    <a:pt x="1868534" y="393131"/>
                  </a:lnTo>
                  <a:cubicBezTo>
                    <a:pt x="1868534" y="395446"/>
                    <a:pt x="1867614" y="397667"/>
                    <a:pt x="1865977" y="399304"/>
                  </a:cubicBezTo>
                  <a:cubicBezTo>
                    <a:pt x="1864339" y="400941"/>
                    <a:pt x="1862119" y="401861"/>
                    <a:pt x="1859804" y="401861"/>
                  </a:cubicBezTo>
                  <a:lnTo>
                    <a:pt x="8730" y="401861"/>
                  </a:lnTo>
                  <a:cubicBezTo>
                    <a:pt x="3909" y="401861"/>
                    <a:pt x="0" y="397952"/>
                    <a:pt x="0" y="393131"/>
                  </a:cubicBezTo>
                  <a:lnTo>
                    <a:pt x="0" y="8730"/>
                  </a:lnTo>
                  <a:cubicBezTo>
                    <a:pt x="0" y="3909"/>
                    <a:pt x="3909" y="0"/>
                    <a:pt x="873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04775"/>
              <a:ext cx="1868534" cy="5066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3" id="13"/>
          <p:cNvSpPr/>
          <p:nvPr/>
        </p:nvSpPr>
        <p:spPr>
          <a:xfrm flipV="true">
            <a:off x="1161304" y="3736579"/>
            <a:ext cx="0" cy="1526129"/>
          </a:xfrm>
          <a:prstGeom prst="line">
            <a:avLst/>
          </a:prstGeom>
          <a:ln cap="flat" w="857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14" id="14"/>
          <p:cNvSpPr txBox="true"/>
          <p:nvPr/>
        </p:nvSpPr>
        <p:spPr>
          <a:xfrm rot="0">
            <a:off x="1385294" y="3954085"/>
            <a:ext cx="6689200" cy="9859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Ba</a:t>
            </a: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nking, Fina</a:t>
            </a:r>
            <a:r>
              <a:rPr lang="en-US" b="true" sz="20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ncial Services &amp; NBFCs</a:t>
            </a:r>
          </a:p>
          <a:p>
            <a:pPr algn="l" marL="0" indent="0" lvl="0">
              <a:lnSpc>
                <a:spcPts val="1050"/>
              </a:lnSpc>
            </a:pP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Organizations navigating RBI regulations, ISO 27001, PCI-DSS, and evolving digital lending frameworks</a:t>
            </a:r>
          </a:p>
        </p:txBody>
      </p:sp>
      <p:grpSp>
        <p:nvGrpSpPr>
          <p:cNvPr name="Group 15" id="15"/>
          <p:cNvGrpSpPr/>
          <p:nvPr/>
        </p:nvGrpSpPr>
        <p:grpSpPr>
          <a:xfrm rot="0">
            <a:off x="1151114" y="5519883"/>
            <a:ext cx="7094589" cy="1525815"/>
            <a:chOff x="0" y="0"/>
            <a:chExt cx="1868534" cy="40186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68534" cy="401861"/>
            </a:xfrm>
            <a:custGeom>
              <a:avLst/>
              <a:gdLst/>
              <a:ahLst/>
              <a:cxnLst/>
              <a:rect r="r" b="b" t="t" l="l"/>
              <a:pathLst>
                <a:path h="401861" w="1868534">
                  <a:moveTo>
                    <a:pt x="8730" y="0"/>
                  </a:moveTo>
                  <a:lnTo>
                    <a:pt x="1859804" y="0"/>
                  </a:lnTo>
                  <a:cubicBezTo>
                    <a:pt x="1864625" y="0"/>
                    <a:pt x="1868534" y="3909"/>
                    <a:pt x="1868534" y="8730"/>
                  </a:cubicBezTo>
                  <a:lnTo>
                    <a:pt x="1868534" y="393131"/>
                  </a:lnTo>
                  <a:cubicBezTo>
                    <a:pt x="1868534" y="395446"/>
                    <a:pt x="1867614" y="397667"/>
                    <a:pt x="1865977" y="399304"/>
                  </a:cubicBezTo>
                  <a:cubicBezTo>
                    <a:pt x="1864339" y="400941"/>
                    <a:pt x="1862119" y="401861"/>
                    <a:pt x="1859804" y="401861"/>
                  </a:cubicBezTo>
                  <a:lnTo>
                    <a:pt x="8730" y="401861"/>
                  </a:lnTo>
                  <a:cubicBezTo>
                    <a:pt x="3909" y="401861"/>
                    <a:pt x="0" y="397952"/>
                    <a:pt x="0" y="393131"/>
                  </a:cubicBezTo>
                  <a:lnTo>
                    <a:pt x="0" y="8730"/>
                  </a:lnTo>
                  <a:cubicBezTo>
                    <a:pt x="0" y="3909"/>
                    <a:pt x="3909" y="0"/>
                    <a:pt x="873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04775"/>
              <a:ext cx="1868534" cy="5066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8" id="18"/>
          <p:cNvSpPr/>
          <p:nvPr/>
        </p:nvSpPr>
        <p:spPr>
          <a:xfrm flipV="true">
            <a:off x="1161304" y="5519883"/>
            <a:ext cx="0" cy="1526129"/>
          </a:xfrm>
          <a:prstGeom prst="line">
            <a:avLst/>
          </a:prstGeom>
          <a:ln cap="flat" w="857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19" id="19"/>
          <p:cNvSpPr txBox="true"/>
          <p:nvPr/>
        </p:nvSpPr>
        <p:spPr>
          <a:xfrm rot="0">
            <a:off x="1385294" y="5680239"/>
            <a:ext cx="6689200" cy="1252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Ma</a:t>
            </a: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nufacturing &amp; Pharma</a:t>
            </a:r>
            <a:r>
              <a:rPr lang="en-US" b="true" sz="20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ceutical</a:t>
            </a:r>
          </a:p>
          <a:p>
            <a:pPr algn="l" marL="0" indent="0" lvl="0">
              <a:lnSpc>
                <a:spcPts val="1050"/>
              </a:lnSpc>
            </a:pP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anies managing FDA compliance, Good Manufacturing Practices, ISO standards, and supply chain security</a:t>
            </a:r>
          </a:p>
        </p:txBody>
      </p:sp>
      <p:grpSp>
        <p:nvGrpSpPr>
          <p:cNvPr name="Group 20" id="20"/>
          <p:cNvGrpSpPr/>
          <p:nvPr/>
        </p:nvGrpSpPr>
        <p:grpSpPr>
          <a:xfrm rot="0">
            <a:off x="1151114" y="7303186"/>
            <a:ext cx="7094589" cy="1525815"/>
            <a:chOff x="0" y="0"/>
            <a:chExt cx="1868534" cy="401861"/>
          </a:xfrm>
        </p:grpSpPr>
        <p:sp>
          <p:nvSpPr>
            <p:cNvPr name="Freeform 21" id="21"/>
            <p:cNvSpPr/>
            <p:nvPr/>
          </p:nvSpPr>
          <p:spPr>
            <a:xfrm flipH="false" flipV="false" rot="0">
              <a:off x="0" y="0"/>
              <a:ext cx="1868534" cy="401861"/>
            </a:xfrm>
            <a:custGeom>
              <a:avLst/>
              <a:gdLst/>
              <a:ahLst/>
              <a:cxnLst/>
              <a:rect r="r" b="b" t="t" l="l"/>
              <a:pathLst>
                <a:path h="401861" w="1868534">
                  <a:moveTo>
                    <a:pt x="8730" y="0"/>
                  </a:moveTo>
                  <a:lnTo>
                    <a:pt x="1859804" y="0"/>
                  </a:lnTo>
                  <a:cubicBezTo>
                    <a:pt x="1864625" y="0"/>
                    <a:pt x="1868534" y="3909"/>
                    <a:pt x="1868534" y="8730"/>
                  </a:cubicBezTo>
                  <a:lnTo>
                    <a:pt x="1868534" y="393131"/>
                  </a:lnTo>
                  <a:cubicBezTo>
                    <a:pt x="1868534" y="395446"/>
                    <a:pt x="1867614" y="397667"/>
                    <a:pt x="1865977" y="399304"/>
                  </a:cubicBezTo>
                  <a:cubicBezTo>
                    <a:pt x="1864339" y="400941"/>
                    <a:pt x="1862119" y="401861"/>
                    <a:pt x="1859804" y="401861"/>
                  </a:cubicBezTo>
                  <a:lnTo>
                    <a:pt x="8730" y="401861"/>
                  </a:lnTo>
                  <a:cubicBezTo>
                    <a:pt x="3909" y="401861"/>
                    <a:pt x="0" y="397952"/>
                    <a:pt x="0" y="393131"/>
                  </a:cubicBezTo>
                  <a:lnTo>
                    <a:pt x="0" y="8730"/>
                  </a:lnTo>
                  <a:cubicBezTo>
                    <a:pt x="0" y="3909"/>
                    <a:pt x="3909" y="0"/>
                    <a:pt x="873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2" id="22"/>
            <p:cNvSpPr txBox="true"/>
            <p:nvPr/>
          </p:nvSpPr>
          <p:spPr>
            <a:xfrm>
              <a:off x="0" y="-104775"/>
              <a:ext cx="1868534" cy="50663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3" id="23"/>
          <p:cNvSpPr/>
          <p:nvPr/>
        </p:nvSpPr>
        <p:spPr>
          <a:xfrm flipV="true">
            <a:off x="1161304" y="7303186"/>
            <a:ext cx="0" cy="1526129"/>
          </a:xfrm>
          <a:prstGeom prst="line">
            <a:avLst/>
          </a:prstGeom>
          <a:ln cap="flat" w="85725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TextBox 24" id="24"/>
          <p:cNvSpPr txBox="true"/>
          <p:nvPr/>
        </p:nvSpPr>
        <p:spPr>
          <a:xfrm rot="0">
            <a:off x="1385294" y="7463542"/>
            <a:ext cx="6689200" cy="125260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Tech</a:t>
            </a: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nology &amp; FinT</a:t>
            </a:r>
            <a:r>
              <a:rPr lang="en-US" b="true" sz="20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ech</a:t>
            </a:r>
          </a:p>
          <a:p>
            <a:pPr algn="l" marL="0" indent="0" lvl="0">
              <a:lnSpc>
                <a:spcPts val="1050"/>
              </a:lnSpc>
            </a:pP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F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ast-scaling IT services, SaaS platforms, and FinTech innovators requiring SOC 2, ISO 27001, and data privacy compliance</a:t>
            </a:r>
          </a:p>
        </p:txBody>
      </p:sp>
      <p:grpSp>
        <p:nvGrpSpPr>
          <p:cNvPr name="Group 25" id="25"/>
          <p:cNvGrpSpPr/>
          <p:nvPr/>
        </p:nvGrpSpPr>
        <p:grpSpPr>
          <a:xfrm rot="0">
            <a:off x="9413873" y="4562527"/>
            <a:ext cx="7255424" cy="3736474"/>
            <a:chOff x="0" y="0"/>
            <a:chExt cx="1910893" cy="984092"/>
          </a:xfrm>
        </p:grpSpPr>
        <p:sp>
          <p:nvSpPr>
            <p:cNvPr name="Freeform 26" id="26"/>
            <p:cNvSpPr/>
            <p:nvPr/>
          </p:nvSpPr>
          <p:spPr>
            <a:xfrm flipH="false" flipV="false" rot="0">
              <a:off x="0" y="0"/>
              <a:ext cx="1910893" cy="984092"/>
            </a:xfrm>
            <a:custGeom>
              <a:avLst/>
              <a:gdLst/>
              <a:ahLst/>
              <a:cxnLst/>
              <a:rect r="r" b="b" t="t" l="l"/>
              <a:pathLst>
                <a:path h="984092" w="1910893">
                  <a:moveTo>
                    <a:pt x="25609" y="0"/>
                  </a:moveTo>
                  <a:lnTo>
                    <a:pt x="1885284" y="0"/>
                  </a:lnTo>
                  <a:cubicBezTo>
                    <a:pt x="1899428" y="0"/>
                    <a:pt x="1910893" y="11466"/>
                    <a:pt x="1910893" y="25609"/>
                  </a:cubicBezTo>
                  <a:lnTo>
                    <a:pt x="1910893" y="958483"/>
                  </a:lnTo>
                  <a:cubicBezTo>
                    <a:pt x="1910893" y="972626"/>
                    <a:pt x="1899428" y="984092"/>
                    <a:pt x="1885284" y="984092"/>
                  </a:cubicBezTo>
                  <a:lnTo>
                    <a:pt x="25609" y="984092"/>
                  </a:lnTo>
                  <a:cubicBezTo>
                    <a:pt x="11466" y="984092"/>
                    <a:pt x="0" y="972626"/>
                    <a:pt x="0" y="958483"/>
                  </a:cubicBezTo>
                  <a:lnTo>
                    <a:pt x="0" y="25609"/>
                  </a:lnTo>
                  <a:cubicBezTo>
                    <a:pt x="0" y="11466"/>
                    <a:pt x="11466" y="0"/>
                    <a:pt x="25609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27" id="27"/>
            <p:cNvSpPr txBox="true"/>
            <p:nvPr/>
          </p:nvSpPr>
          <p:spPr>
            <a:xfrm>
              <a:off x="0" y="-104775"/>
              <a:ext cx="1910893" cy="1088867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TextBox 28" id="28"/>
          <p:cNvSpPr txBox="true"/>
          <p:nvPr/>
        </p:nvSpPr>
        <p:spPr>
          <a:xfrm rot="0">
            <a:off x="9634030" y="4802022"/>
            <a:ext cx="6815110" cy="3147949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2440"/>
              </a:lnSpc>
            </a:pPr>
            <a:r>
              <a:rPr lang="en-US" sz="2000" spc="20" b="tru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K</a:t>
            </a:r>
            <a:r>
              <a:rPr lang="en-US" b="true" sz="2000" spc="2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ey Buying Signals</a:t>
            </a:r>
          </a:p>
          <a:p>
            <a:pPr algn="l">
              <a:lnSpc>
                <a:spcPts val="2684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Manag</a:t>
            </a: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ing 3+ concurrent regulatory frameworks</a:t>
            </a:r>
          </a:p>
          <a:p>
            <a:pPr algn="l">
              <a:lnSpc>
                <a:spcPts val="2196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Rapid growth requiring scalable compliance</a:t>
            </a:r>
          </a:p>
          <a:p>
            <a:pPr algn="l">
              <a:lnSpc>
                <a:spcPts val="2196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Recent audit findings or regulatory scrutiny</a:t>
            </a:r>
          </a:p>
          <a:p>
            <a:pPr algn="l">
              <a:lnSpc>
                <a:spcPts val="2196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Expanding into new regulated markets</a:t>
            </a:r>
          </a:p>
          <a:p>
            <a:pPr algn="l">
              <a:lnSpc>
                <a:spcPts val="2196"/>
              </a:lnSpc>
            </a:pPr>
          </a:p>
          <a:p>
            <a:pPr algn="l" marL="388626" indent="-194313" lvl="1">
              <a:lnSpc>
                <a:spcPts val="2196"/>
              </a:lnSpc>
              <a:buFont typeface="Arial"/>
              <a:buChar char="•"/>
            </a:pPr>
            <a:r>
              <a:rPr lang="en-US" sz="1800" spc="18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C-suite commitment to operational excellence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9627" y="744344"/>
            <a:ext cx="114163" cy="568712"/>
            <a:chOff x="0" y="0"/>
            <a:chExt cx="30068" cy="1497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sp>
        <p:nvSpPr>
          <p:cNvPr name="Freeform 6" id="6"/>
          <p:cNvSpPr/>
          <p:nvPr/>
        </p:nvSpPr>
        <p:spPr>
          <a:xfrm flipH="false" flipV="false" rot="0">
            <a:off x="0" y="4129234"/>
            <a:ext cx="19408907" cy="11363033"/>
          </a:xfrm>
          <a:custGeom>
            <a:avLst/>
            <a:gdLst/>
            <a:ahLst/>
            <a:cxnLst/>
            <a:rect r="r" b="b" t="t" l="l"/>
            <a:pathLst>
              <a:path h="11363033" w="19408907">
                <a:moveTo>
                  <a:pt x="0" y="0"/>
                </a:moveTo>
                <a:lnTo>
                  <a:pt x="19408907" y="0"/>
                </a:lnTo>
                <a:lnTo>
                  <a:pt x="19408907" y="11363032"/>
                </a:lnTo>
                <a:lnTo>
                  <a:pt x="0" y="1136303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alphaModFix amt="59000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grpSp>
        <p:nvGrpSpPr>
          <p:cNvPr name="Group 7" id="7"/>
          <p:cNvGrpSpPr/>
          <p:nvPr/>
        </p:nvGrpSpPr>
        <p:grpSpPr>
          <a:xfrm rot="0">
            <a:off x="1844550" y="1703497"/>
            <a:ext cx="6848679" cy="2891905"/>
            <a:chOff x="0" y="0"/>
            <a:chExt cx="1803767" cy="761654"/>
          </a:xfrm>
        </p:grpSpPr>
        <p:sp>
          <p:nvSpPr>
            <p:cNvPr name="Freeform 8" id="8"/>
            <p:cNvSpPr/>
            <p:nvPr/>
          </p:nvSpPr>
          <p:spPr>
            <a:xfrm flipH="false" flipV="false" rot="0">
              <a:off x="0" y="0"/>
              <a:ext cx="1803767" cy="761654"/>
            </a:xfrm>
            <a:custGeom>
              <a:avLst/>
              <a:gdLst/>
              <a:ahLst/>
              <a:cxnLst/>
              <a:rect r="r" b="b" t="t" l="l"/>
              <a:pathLst>
                <a:path h="761654" w="1803767">
                  <a:moveTo>
                    <a:pt x="27130" y="0"/>
                  </a:moveTo>
                  <a:lnTo>
                    <a:pt x="1776637" y="0"/>
                  </a:lnTo>
                  <a:cubicBezTo>
                    <a:pt x="1791621" y="0"/>
                    <a:pt x="1803767" y="12147"/>
                    <a:pt x="1803767" y="27130"/>
                  </a:cubicBezTo>
                  <a:lnTo>
                    <a:pt x="1803767" y="734524"/>
                  </a:lnTo>
                  <a:cubicBezTo>
                    <a:pt x="1803767" y="749507"/>
                    <a:pt x="1791621" y="761654"/>
                    <a:pt x="1776637" y="761654"/>
                  </a:cubicBezTo>
                  <a:lnTo>
                    <a:pt x="27130" y="761654"/>
                  </a:lnTo>
                  <a:cubicBezTo>
                    <a:pt x="12147" y="761654"/>
                    <a:pt x="0" y="749507"/>
                    <a:pt x="0" y="734524"/>
                  </a:cubicBezTo>
                  <a:lnTo>
                    <a:pt x="0" y="27130"/>
                  </a:lnTo>
                  <a:cubicBezTo>
                    <a:pt x="0" y="12147"/>
                    <a:pt x="12147" y="0"/>
                    <a:pt x="2713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9" id="9"/>
            <p:cNvSpPr txBox="true"/>
            <p:nvPr/>
          </p:nvSpPr>
          <p:spPr>
            <a:xfrm>
              <a:off x="0" y="-104775"/>
              <a:ext cx="1803767" cy="8664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0" id="10"/>
          <p:cNvSpPr/>
          <p:nvPr/>
        </p:nvSpPr>
        <p:spPr>
          <a:xfrm>
            <a:off x="2094117" y="2833745"/>
            <a:ext cx="2700751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1" id="11"/>
          <p:cNvGrpSpPr/>
          <p:nvPr/>
        </p:nvGrpSpPr>
        <p:grpSpPr>
          <a:xfrm rot="0">
            <a:off x="9040952" y="1703497"/>
            <a:ext cx="6848679" cy="2891905"/>
            <a:chOff x="0" y="0"/>
            <a:chExt cx="1803767" cy="761654"/>
          </a:xfrm>
        </p:grpSpPr>
        <p:sp>
          <p:nvSpPr>
            <p:cNvPr name="Freeform 12" id="12"/>
            <p:cNvSpPr/>
            <p:nvPr/>
          </p:nvSpPr>
          <p:spPr>
            <a:xfrm flipH="false" flipV="false" rot="0">
              <a:off x="0" y="0"/>
              <a:ext cx="1803767" cy="761654"/>
            </a:xfrm>
            <a:custGeom>
              <a:avLst/>
              <a:gdLst/>
              <a:ahLst/>
              <a:cxnLst/>
              <a:rect r="r" b="b" t="t" l="l"/>
              <a:pathLst>
                <a:path h="761654" w="1803767">
                  <a:moveTo>
                    <a:pt x="27130" y="0"/>
                  </a:moveTo>
                  <a:lnTo>
                    <a:pt x="1776637" y="0"/>
                  </a:lnTo>
                  <a:cubicBezTo>
                    <a:pt x="1791621" y="0"/>
                    <a:pt x="1803767" y="12147"/>
                    <a:pt x="1803767" y="27130"/>
                  </a:cubicBezTo>
                  <a:lnTo>
                    <a:pt x="1803767" y="734524"/>
                  </a:lnTo>
                  <a:cubicBezTo>
                    <a:pt x="1803767" y="749507"/>
                    <a:pt x="1791621" y="761654"/>
                    <a:pt x="1776637" y="761654"/>
                  </a:cubicBezTo>
                  <a:lnTo>
                    <a:pt x="27130" y="761654"/>
                  </a:lnTo>
                  <a:cubicBezTo>
                    <a:pt x="12147" y="761654"/>
                    <a:pt x="0" y="749507"/>
                    <a:pt x="0" y="734524"/>
                  </a:cubicBezTo>
                  <a:lnTo>
                    <a:pt x="0" y="27130"/>
                  </a:lnTo>
                  <a:cubicBezTo>
                    <a:pt x="0" y="12147"/>
                    <a:pt x="12147" y="0"/>
                    <a:pt x="2713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3" id="13"/>
            <p:cNvSpPr txBox="true"/>
            <p:nvPr/>
          </p:nvSpPr>
          <p:spPr>
            <a:xfrm>
              <a:off x="0" y="-104775"/>
              <a:ext cx="1803767" cy="86642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4" id="14"/>
          <p:cNvSpPr/>
          <p:nvPr/>
        </p:nvSpPr>
        <p:spPr>
          <a:xfrm>
            <a:off x="9290519" y="2833745"/>
            <a:ext cx="3368772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5" id="15"/>
          <p:cNvGrpSpPr/>
          <p:nvPr/>
        </p:nvGrpSpPr>
        <p:grpSpPr>
          <a:xfrm rot="0">
            <a:off x="1844550" y="4840581"/>
            <a:ext cx="6848679" cy="2858557"/>
            <a:chOff x="0" y="0"/>
            <a:chExt cx="1803767" cy="752871"/>
          </a:xfrm>
        </p:grpSpPr>
        <p:sp>
          <p:nvSpPr>
            <p:cNvPr name="Freeform 16" id="16"/>
            <p:cNvSpPr/>
            <p:nvPr/>
          </p:nvSpPr>
          <p:spPr>
            <a:xfrm flipH="false" flipV="false" rot="0">
              <a:off x="0" y="0"/>
              <a:ext cx="1803767" cy="752871"/>
            </a:xfrm>
            <a:custGeom>
              <a:avLst/>
              <a:gdLst/>
              <a:ahLst/>
              <a:cxnLst/>
              <a:rect r="r" b="b" t="t" l="l"/>
              <a:pathLst>
                <a:path h="752871" w="1803767">
                  <a:moveTo>
                    <a:pt x="27130" y="0"/>
                  </a:moveTo>
                  <a:lnTo>
                    <a:pt x="1776637" y="0"/>
                  </a:lnTo>
                  <a:cubicBezTo>
                    <a:pt x="1791621" y="0"/>
                    <a:pt x="1803767" y="12147"/>
                    <a:pt x="1803767" y="27130"/>
                  </a:cubicBezTo>
                  <a:lnTo>
                    <a:pt x="1803767" y="725741"/>
                  </a:lnTo>
                  <a:cubicBezTo>
                    <a:pt x="1803767" y="740724"/>
                    <a:pt x="1791621" y="752871"/>
                    <a:pt x="1776637" y="752871"/>
                  </a:cubicBezTo>
                  <a:lnTo>
                    <a:pt x="27130" y="752871"/>
                  </a:lnTo>
                  <a:cubicBezTo>
                    <a:pt x="12147" y="752871"/>
                    <a:pt x="0" y="740724"/>
                    <a:pt x="0" y="725741"/>
                  </a:cubicBezTo>
                  <a:lnTo>
                    <a:pt x="0" y="27130"/>
                  </a:lnTo>
                  <a:cubicBezTo>
                    <a:pt x="0" y="12147"/>
                    <a:pt x="12147" y="0"/>
                    <a:pt x="2713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7" id="17"/>
            <p:cNvSpPr txBox="true"/>
            <p:nvPr/>
          </p:nvSpPr>
          <p:spPr>
            <a:xfrm>
              <a:off x="0" y="-104775"/>
              <a:ext cx="1803767" cy="8576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8" id="18"/>
          <p:cNvSpPr/>
          <p:nvPr/>
        </p:nvSpPr>
        <p:spPr>
          <a:xfrm>
            <a:off x="2094117" y="5937482"/>
            <a:ext cx="2700751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9" id="19"/>
          <p:cNvGrpSpPr/>
          <p:nvPr/>
        </p:nvGrpSpPr>
        <p:grpSpPr>
          <a:xfrm rot="0">
            <a:off x="9040952" y="4840581"/>
            <a:ext cx="6848679" cy="2858557"/>
            <a:chOff x="0" y="0"/>
            <a:chExt cx="1803767" cy="752871"/>
          </a:xfrm>
        </p:grpSpPr>
        <p:sp>
          <p:nvSpPr>
            <p:cNvPr name="Freeform 20" id="20"/>
            <p:cNvSpPr/>
            <p:nvPr/>
          </p:nvSpPr>
          <p:spPr>
            <a:xfrm flipH="false" flipV="false" rot="0">
              <a:off x="0" y="0"/>
              <a:ext cx="1803767" cy="752871"/>
            </a:xfrm>
            <a:custGeom>
              <a:avLst/>
              <a:gdLst/>
              <a:ahLst/>
              <a:cxnLst/>
              <a:rect r="r" b="b" t="t" l="l"/>
              <a:pathLst>
                <a:path h="752871" w="1803767">
                  <a:moveTo>
                    <a:pt x="27130" y="0"/>
                  </a:moveTo>
                  <a:lnTo>
                    <a:pt x="1776637" y="0"/>
                  </a:lnTo>
                  <a:cubicBezTo>
                    <a:pt x="1791621" y="0"/>
                    <a:pt x="1803767" y="12147"/>
                    <a:pt x="1803767" y="27130"/>
                  </a:cubicBezTo>
                  <a:lnTo>
                    <a:pt x="1803767" y="725741"/>
                  </a:lnTo>
                  <a:cubicBezTo>
                    <a:pt x="1803767" y="740724"/>
                    <a:pt x="1791621" y="752871"/>
                    <a:pt x="1776637" y="752871"/>
                  </a:cubicBezTo>
                  <a:lnTo>
                    <a:pt x="27130" y="752871"/>
                  </a:lnTo>
                  <a:cubicBezTo>
                    <a:pt x="12147" y="752871"/>
                    <a:pt x="0" y="740724"/>
                    <a:pt x="0" y="725741"/>
                  </a:cubicBezTo>
                  <a:lnTo>
                    <a:pt x="0" y="27130"/>
                  </a:lnTo>
                  <a:cubicBezTo>
                    <a:pt x="0" y="12147"/>
                    <a:pt x="12147" y="0"/>
                    <a:pt x="2713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21" id="21"/>
            <p:cNvSpPr txBox="true"/>
            <p:nvPr/>
          </p:nvSpPr>
          <p:spPr>
            <a:xfrm>
              <a:off x="0" y="-104775"/>
              <a:ext cx="1803767" cy="857646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2" id="22"/>
          <p:cNvSpPr/>
          <p:nvPr/>
        </p:nvSpPr>
        <p:spPr>
          <a:xfrm>
            <a:off x="9290519" y="5937482"/>
            <a:ext cx="3368772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sp>
        <p:nvSpPr>
          <p:cNvPr name="Freeform 23" id="23"/>
          <p:cNvSpPr/>
          <p:nvPr/>
        </p:nvSpPr>
        <p:spPr>
          <a:xfrm flipH="false" flipV="false" rot="0">
            <a:off x="7785697" y="1872512"/>
            <a:ext cx="706459" cy="706459"/>
          </a:xfrm>
          <a:custGeom>
            <a:avLst/>
            <a:gdLst/>
            <a:ahLst/>
            <a:cxnLst/>
            <a:rect r="r" b="b" t="t" l="l"/>
            <a:pathLst>
              <a:path h="706459" w="706459">
                <a:moveTo>
                  <a:pt x="0" y="0"/>
                </a:moveTo>
                <a:lnTo>
                  <a:pt x="706459" y="0"/>
                </a:lnTo>
                <a:lnTo>
                  <a:pt x="706459" y="706459"/>
                </a:lnTo>
                <a:lnTo>
                  <a:pt x="0" y="706459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4" id="24"/>
          <p:cNvSpPr/>
          <p:nvPr/>
        </p:nvSpPr>
        <p:spPr>
          <a:xfrm flipH="false" flipV="false" rot="0">
            <a:off x="14988733" y="1872512"/>
            <a:ext cx="608438" cy="706459"/>
          </a:xfrm>
          <a:custGeom>
            <a:avLst/>
            <a:gdLst/>
            <a:ahLst/>
            <a:cxnLst/>
            <a:rect r="r" b="b" t="t" l="l"/>
            <a:pathLst>
              <a:path h="706459" w="608438">
                <a:moveTo>
                  <a:pt x="0" y="0"/>
                </a:moveTo>
                <a:lnTo>
                  <a:pt x="608438" y="0"/>
                </a:lnTo>
                <a:lnTo>
                  <a:pt x="608438" y="706459"/>
                </a:lnTo>
                <a:lnTo>
                  <a:pt x="0" y="706459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5" id="25"/>
          <p:cNvSpPr/>
          <p:nvPr/>
        </p:nvSpPr>
        <p:spPr>
          <a:xfrm flipH="false" flipV="false" rot="0">
            <a:off x="14894764" y="4999130"/>
            <a:ext cx="702407" cy="728827"/>
          </a:xfrm>
          <a:custGeom>
            <a:avLst/>
            <a:gdLst/>
            <a:ahLst/>
            <a:cxnLst/>
            <a:rect r="r" b="b" t="t" l="l"/>
            <a:pathLst>
              <a:path h="728827" w="702407">
                <a:moveTo>
                  <a:pt x="0" y="0"/>
                </a:moveTo>
                <a:lnTo>
                  <a:pt x="702407" y="0"/>
                </a:lnTo>
                <a:lnTo>
                  <a:pt x="702407" y="728827"/>
                </a:lnTo>
                <a:lnTo>
                  <a:pt x="0" y="728827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26" id="26"/>
          <p:cNvSpPr/>
          <p:nvPr/>
        </p:nvSpPr>
        <p:spPr>
          <a:xfrm flipH="false" flipV="false" rot="0">
            <a:off x="7679254" y="5006442"/>
            <a:ext cx="721515" cy="721515"/>
          </a:xfrm>
          <a:custGeom>
            <a:avLst/>
            <a:gdLst/>
            <a:ahLst/>
            <a:cxnLst/>
            <a:rect r="r" b="b" t="t" l="l"/>
            <a:pathLst>
              <a:path h="721515" w="721515">
                <a:moveTo>
                  <a:pt x="0" y="0"/>
                </a:moveTo>
                <a:lnTo>
                  <a:pt x="721515" y="0"/>
                </a:lnTo>
                <a:lnTo>
                  <a:pt x="721515" y="721515"/>
                </a:lnTo>
                <a:lnTo>
                  <a:pt x="0" y="721515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27" id="27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28" id="28"/>
          <p:cNvSpPr txBox="true"/>
          <p:nvPr/>
        </p:nvSpPr>
        <p:spPr>
          <a:xfrm rot="0">
            <a:off x="1196273" y="714394"/>
            <a:ext cx="1643520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Why COMPLYm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ent Dominates the C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omp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etitive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Landscape</a:t>
            </a:r>
          </a:p>
        </p:txBody>
      </p:sp>
      <p:sp>
        <p:nvSpPr>
          <p:cNvPr name="TextBox 29" id="29"/>
          <p:cNvSpPr txBox="true"/>
          <p:nvPr/>
        </p:nvSpPr>
        <p:spPr>
          <a:xfrm rot="0">
            <a:off x="2094117" y="2323840"/>
            <a:ext cx="3368772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Light</a:t>
            </a:r>
            <a:r>
              <a:rPr lang="en-US" b="true" sz="20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weight &amp; Agile</a:t>
            </a:r>
          </a:p>
        </p:txBody>
      </p:sp>
      <p:sp>
        <p:nvSpPr>
          <p:cNvPr name="TextBox 30" id="30"/>
          <p:cNvSpPr txBox="true"/>
          <p:nvPr/>
        </p:nvSpPr>
        <p:spPr>
          <a:xfrm rot="0">
            <a:off x="2094117" y="3004198"/>
            <a:ext cx="6306652" cy="1583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Deploy in weeks, not months. Unlike bloated legacy GRC platforms, COMPLYment offers enterprise power without enterprise co</a:t>
            </a:r>
            <a:r>
              <a:rPr lang="en-US" sz="18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mplexity—faster implementation, quicker ROI, and lower total cost of ownership.</a:t>
            </a:r>
          </a:p>
          <a:p>
            <a:pPr algn="l" marL="0" indent="0" lvl="0">
              <a:lnSpc>
                <a:spcPts val="2520"/>
              </a:lnSpc>
            </a:pPr>
          </a:p>
        </p:txBody>
      </p:sp>
      <p:sp>
        <p:nvSpPr>
          <p:cNvPr name="TextBox 31" id="31"/>
          <p:cNvSpPr txBox="true"/>
          <p:nvPr/>
        </p:nvSpPr>
        <p:spPr>
          <a:xfrm rot="0">
            <a:off x="9290519" y="2323840"/>
            <a:ext cx="3368772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AI-Powered Int</a:t>
            </a:r>
            <a:r>
              <a:rPr lang="en-US" b="true" sz="20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elligence</a:t>
            </a:r>
          </a:p>
        </p:txBody>
      </p:sp>
      <p:sp>
        <p:nvSpPr>
          <p:cNvPr name="TextBox 32" id="32"/>
          <p:cNvSpPr txBox="true"/>
          <p:nvPr/>
        </p:nvSpPr>
        <p:spPr>
          <a:xfrm rot="0">
            <a:off x="9290519" y="3004198"/>
            <a:ext cx="6306652" cy="158305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Go beyond simple compliance-only tools with machine learning that eliminates duplicate work, predicts risks, and continuously optimizes your co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mpliance posture without manual intervention.</a:t>
            </a:r>
          </a:p>
          <a:p>
            <a:pPr algn="l" marL="0" indent="0" lvl="0">
              <a:lnSpc>
                <a:spcPts val="2520"/>
              </a:lnSpc>
            </a:pPr>
          </a:p>
        </p:txBody>
      </p:sp>
      <p:sp>
        <p:nvSpPr>
          <p:cNvPr name="TextBox 33" id="33"/>
          <p:cNvSpPr txBox="true"/>
          <p:nvPr/>
        </p:nvSpPr>
        <p:spPr>
          <a:xfrm rot="0">
            <a:off x="2094117" y="5408527"/>
            <a:ext cx="3368772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APAC-First D</a:t>
            </a:r>
            <a:r>
              <a:rPr lang="en-US" b="true" sz="20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esign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2094117" y="6107935"/>
            <a:ext cx="6306652" cy="1268531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Purpose-built for Indian and Asia-Pacific regulatory environments. Native support fo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 RBI, SEBI, IRDAI, ISO, and regional standards—not an afterthought or localization add-on.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9290519" y="5408527"/>
            <a:ext cx="3368772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Automation Exc</a:t>
            </a:r>
            <a:r>
              <a:rPr lang="en-US" b="true" sz="20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ellence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9290519" y="6107935"/>
            <a:ext cx="6306652" cy="12687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520"/>
              </a:lnSpc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Deep integrations with security scanners, SIEM tools, and enterprise systems create true end-to-end automation. Co</a:t>
            </a:r>
            <a:r>
              <a:rPr lang="en-US" sz="18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mpliance becomes embedded in operations, not a separate burden.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2814355" y="8330259"/>
            <a:ext cx="12659291" cy="64008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2520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"COMPLYment sits at the perfect intersection: more powerful than point solutions, more nimble than enterprise suites, and more intelligent than both."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name="Freeform 2" id="2"/>
          <p:cNvSpPr/>
          <p:nvPr/>
        </p:nvSpPr>
        <p:spPr>
          <a:xfrm flipH="false" flipV="false" rot="0">
            <a:off x="15996202" y="318350"/>
            <a:ext cx="1990569" cy="474097"/>
          </a:xfrm>
          <a:custGeom>
            <a:avLst/>
            <a:gdLst/>
            <a:ahLst/>
            <a:cxnLst/>
            <a:rect r="r" b="b" t="t" l="l"/>
            <a:pathLst>
              <a:path h="474097" w="1990569">
                <a:moveTo>
                  <a:pt x="0" y="0"/>
                </a:moveTo>
                <a:lnTo>
                  <a:pt x="1990570" y="0"/>
                </a:lnTo>
                <a:lnTo>
                  <a:pt x="1990570" y="474097"/>
                </a:lnTo>
                <a:lnTo>
                  <a:pt x="0" y="47409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0" t="-471" r="0" b="-471"/>
            </a:stretch>
          </a:blipFill>
        </p:spPr>
      </p:sp>
      <p:grpSp>
        <p:nvGrpSpPr>
          <p:cNvPr name="Group 3" id="3"/>
          <p:cNvGrpSpPr/>
          <p:nvPr/>
        </p:nvGrpSpPr>
        <p:grpSpPr>
          <a:xfrm rot="0">
            <a:off x="759627" y="699311"/>
            <a:ext cx="114163" cy="568712"/>
            <a:chOff x="0" y="0"/>
            <a:chExt cx="30068" cy="149784"/>
          </a:xfrm>
        </p:grpSpPr>
        <p:sp>
          <p:nvSpPr>
            <p:cNvPr name="Freeform 4" id="4"/>
            <p:cNvSpPr/>
            <p:nvPr/>
          </p:nvSpPr>
          <p:spPr>
            <a:xfrm flipH="false" flipV="false" rot="0">
              <a:off x="0" y="0"/>
              <a:ext cx="30068" cy="149784"/>
            </a:xfrm>
            <a:custGeom>
              <a:avLst/>
              <a:gdLst/>
              <a:ahLst/>
              <a:cxnLst/>
              <a:rect r="r" b="b" t="t" l="l"/>
              <a:pathLst>
                <a:path h="149784" w="30068">
                  <a:moveTo>
                    <a:pt x="0" y="0"/>
                  </a:moveTo>
                  <a:lnTo>
                    <a:pt x="30068" y="0"/>
                  </a:lnTo>
                  <a:lnTo>
                    <a:pt x="30068" y="149784"/>
                  </a:lnTo>
                  <a:lnTo>
                    <a:pt x="0" y="149784"/>
                  </a:lnTo>
                  <a:close/>
                </a:path>
              </a:pathLst>
            </a:custGeom>
            <a:solidFill>
              <a:srgbClr val="F2772C"/>
            </a:solidFill>
          </p:spPr>
        </p:sp>
        <p:sp>
          <p:nvSpPr>
            <p:cNvPr name="TextBox 5" id="5"/>
            <p:cNvSpPr txBox="true"/>
            <p:nvPr/>
          </p:nvSpPr>
          <p:spPr>
            <a:xfrm>
              <a:off x="0" y="-66675"/>
              <a:ext cx="30068" cy="21645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359"/>
                </a:lnSpc>
              </a:pPr>
            </a:p>
          </p:txBody>
        </p:sp>
      </p:grpSp>
      <p:grpSp>
        <p:nvGrpSpPr>
          <p:cNvPr name="Group 6" id="6"/>
          <p:cNvGrpSpPr/>
          <p:nvPr/>
        </p:nvGrpSpPr>
        <p:grpSpPr>
          <a:xfrm rot="0">
            <a:off x="1183796" y="1595347"/>
            <a:ext cx="4928575" cy="3118448"/>
            <a:chOff x="0" y="0"/>
            <a:chExt cx="1298061" cy="821320"/>
          </a:xfrm>
        </p:grpSpPr>
        <p:sp>
          <p:nvSpPr>
            <p:cNvPr name="Freeform 7" id="7"/>
            <p:cNvSpPr/>
            <p:nvPr/>
          </p:nvSpPr>
          <p:spPr>
            <a:xfrm flipH="false" flipV="false" rot="0">
              <a:off x="0" y="0"/>
              <a:ext cx="1298061" cy="821320"/>
            </a:xfrm>
            <a:custGeom>
              <a:avLst/>
              <a:gdLst/>
              <a:ahLst/>
              <a:cxnLst/>
              <a:rect r="r" b="b" t="t" l="l"/>
              <a:pathLst>
                <a:path h="821320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83620"/>
                  </a:lnTo>
                  <a:cubicBezTo>
                    <a:pt x="1298061" y="804441"/>
                    <a:pt x="1281182" y="821320"/>
                    <a:pt x="1260361" y="821320"/>
                  </a:cubicBezTo>
                  <a:lnTo>
                    <a:pt x="37700" y="821320"/>
                  </a:lnTo>
                  <a:cubicBezTo>
                    <a:pt x="27701" y="821320"/>
                    <a:pt x="18112" y="817348"/>
                    <a:pt x="11042" y="810278"/>
                  </a:cubicBezTo>
                  <a:cubicBezTo>
                    <a:pt x="3972" y="803208"/>
                    <a:pt x="0" y="793618"/>
                    <a:pt x="0" y="783620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8" id="8"/>
            <p:cNvSpPr txBox="true"/>
            <p:nvPr/>
          </p:nvSpPr>
          <p:spPr>
            <a:xfrm>
              <a:off x="0" y="-104775"/>
              <a:ext cx="1298061" cy="926095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9" id="9"/>
          <p:cNvSpPr/>
          <p:nvPr/>
        </p:nvSpPr>
        <p:spPr>
          <a:xfrm>
            <a:off x="1435553" y="2638718"/>
            <a:ext cx="306873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0" id="10"/>
          <p:cNvGrpSpPr/>
          <p:nvPr/>
        </p:nvGrpSpPr>
        <p:grpSpPr>
          <a:xfrm rot="0">
            <a:off x="6760071" y="1598547"/>
            <a:ext cx="4928575" cy="3115249"/>
            <a:chOff x="0" y="0"/>
            <a:chExt cx="1298061" cy="820477"/>
          </a:xfrm>
        </p:grpSpPr>
        <p:sp>
          <p:nvSpPr>
            <p:cNvPr name="Freeform 11" id="11"/>
            <p:cNvSpPr/>
            <p:nvPr/>
          </p:nvSpPr>
          <p:spPr>
            <a:xfrm flipH="false" flipV="false" rot="0">
              <a:off x="0" y="0"/>
              <a:ext cx="1298061" cy="820477"/>
            </a:xfrm>
            <a:custGeom>
              <a:avLst/>
              <a:gdLst/>
              <a:ahLst/>
              <a:cxnLst/>
              <a:rect r="r" b="b" t="t" l="l"/>
              <a:pathLst>
                <a:path h="820477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82777"/>
                  </a:lnTo>
                  <a:cubicBezTo>
                    <a:pt x="1298061" y="792776"/>
                    <a:pt x="1294089" y="802365"/>
                    <a:pt x="1287019" y="809435"/>
                  </a:cubicBezTo>
                  <a:cubicBezTo>
                    <a:pt x="1279949" y="816505"/>
                    <a:pt x="1270360" y="820477"/>
                    <a:pt x="1260361" y="820477"/>
                  </a:cubicBezTo>
                  <a:lnTo>
                    <a:pt x="37700" y="820477"/>
                  </a:lnTo>
                  <a:cubicBezTo>
                    <a:pt x="16879" y="820477"/>
                    <a:pt x="0" y="803598"/>
                    <a:pt x="0" y="782777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12" id="12"/>
            <p:cNvSpPr txBox="true"/>
            <p:nvPr/>
          </p:nvSpPr>
          <p:spPr>
            <a:xfrm>
              <a:off x="0" y="-104775"/>
              <a:ext cx="1298061" cy="9252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3" id="13"/>
          <p:cNvSpPr/>
          <p:nvPr/>
        </p:nvSpPr>
        <p:spPr>
          <a:xfrm>
            <a:off x="7011828" y="2638718"/>
            <a:ext cx="3075781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4" id="14"/>
          <p:cNvGrpSpPr/>
          <p:nvPr/>
        </p:nvGrpSpPr>
        <p:grpSpPr>
          <a:xfrm rot="0">
            <a:off x="12336346" y="1585240"/>
            <a:ext cx="4928575" cy="3115249"/>
            <a:chOff x="0" y="0"/>
            <a:chExt cx="1298061" cy="820477"/>
          </a:xfrm>
        </p:grpSpPr>
        <p:sp>
          <p:nvSpPr>
            <p:cNvPr name="Freeform 15" id="15"/>
            <p:cNvSpPr/>
            <p:nvPr/>
          </p:nvSpPr>
          <p:spPr>
            <a:xfrm flipH="false" flipV="false" rot="0">
              <a:off x="0" y="0"/>
              <a:ext cx="1298061" cy="820477"/>
            </a:xfrm>
            <a:custGeom>
              <a:avLst/>
              <a:gdLst/>
              <a:ahLst/>
              <a:cxnLst/>
              <a:rect r="r" b="b" t="t" l="l"/>
              <a:pathLst>
                <a:path h="820477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82777"/>
                  </a:lnTo>
                  <a:cubicBezTo>
                    <a:pt x="1298061" y="792776"/>
                    <a:pt x="1294089" y="802365"/>
                    <a:pt x="1287019" y="809435"/>
                  </a:cubicBezTo>
                  <a:cubicBezTo>
                    <a:pt x="1279949" y="816505"/>
                    <a:pt x="1270360" y="820477"/>
                    <a:pt x="1260361" y="820477"/>
                  </a:cubicBezTo>
                  <a:lnTo>
                    <a:pt x="37700" y="820477"/>
                  </a:lnTo>
                  <a:cubicBezTo>
                    <a:pt x="16879" y="820477"/>
                    <a:pt x="0" y="803598"/>
                    <a:pt x="0" y="782777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16" id="16"/>
            <p:cNvSpPr txBox="true"/>
            <p:nvPr/>
          </p:nvSpPr>
          <p:spPr>
            <a:xfrm>
              <a:off x="0" y="-104775"/>
              <a:ext cx="1298061" cy="925252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17" id="17"/>
          <p:cNvSpPr/>
          <p:nvPr/>
        </p:nvSpPr>
        <p:spPr>
          <a:xfrm>
            <a:off x="12588103" y="2625612"/>
            <a:ext cx="322381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18" id="18"/>
          <p:cNvGrpSpPr/>
          <p:nvPr/>
        </p:nvGrpSpPr>
        <p:grpSpPr>
          <a:xfrm rot="0">
            <a:off x="3992064" y="5085434"/>
            <a:ext cx="4928575" cy="3045829"/>
            <a:chOff x="0" y="0"/>
            <a:chExt cx="1298061" cy="802194"/>
          </a:xfrm>
        </p:grpSpPr>
        <p:sp>
          <p:nvSpPr>
            <p:cNvPr name="Freeform 19" id="19"/>
            <p:cNvSpPr/>
            <p:nvPr/>
          </p:nvSpPr>
          <p:spPr>
            <a:xfrm flipH="false" flipV="false" rot="0">
              <a:off x="0" y="0"/>
              <a:ext cx="1298061" cy="802194"/>
            </a:xfrm>
            <a:custGeom>
              <a:avLst/>
              <a:gdLst/>
              <a:ahLst/>
              <a:cxnLst/>
              <a:rect r="r" b="b" t="t" l="l"/>
              <a:pathLst>
                <a:path h="802194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64494"/>
                  </a:lnTo>
                  <a:cubicBezTo>
                    <a:pt x="1298061" y="774493"/>
                    <a:pt x="1294089" y="784082"/>
                    <a:pt x="1287019" y="791152"/>
                  </a:cubicBezTo>
                  <a:cubicBezTo>
                    <a:pt x="1279949" y="798222"/>
                    <a:pt x="1270360" y="802194"/>
                    <a:pt x="1260361" y="802194"/>
                  </a:cubicBezTo>
                  <a:lnTo>
                    <a:pt x="37700" y="802194"/>
                  </a:lnTo>
                  <a:cubicBezTo>
                    <a:pt x="27701" y="802194"/>
                    <a:pt x="18112" y="798222"/>
                    <a:pt x="11042" y="791152"/>
                  </a:cubicBezTo>
                  <a:cubicBezTo>
                    <a:pt x="3972" y="784082"/>
                    <a:pt x="0" y="774493"/>
                    <a:pt x="0" y="764494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EEEEEE"/>
            </a:solidFill>
          </p:spPr>
        </p:sp>
        <p:sp>
          <p:nvSpPr>
            <p:cNvPr name="TextBox 20" id="20"/>
            <p:cNvSpPr txBox="true"/>
            <p:nvPr/>
          </p:nvSpPr>
          <p:spPr>
            <a:xfrm>
              <a:off x="0" y="-104775"/>
              <a:ext cx="1298061" cy="9069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1" id="21"/>
          <p:cNvSpPr/>
          <p:nvPr/>
        </p:nvSpPr>
        <p:spPr>
          <a:xfrm>
            <a:off x="4243821" y="6125901"/>
            <a:ext cx="3075781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2" id="22"/>
          <p:cNvGrpSpPr/>
          <p:nvPr/>
        </p:nvGrpSpPr>
        <p:grpSpPr>
          <a:xfrm rot="0">
            <a:off x="9568340" y="5072424"/>
            <a:ext cx="4928575" cy="3045829"/>
            <a:chOff x="0" y="0"/>
            <a:chExt cx="1298061" cy="802194"/>
          </a:xfrm>
        </p:grpSpPr>
        <p:sp>
          <p:nvSpPr>
            <p:cNvPr name="Freeform 23" id="23"/>
            <p:cNvSpPr/>
            <p:nvPr/>
          </p:nvSpPr>
          <p:spPr>
            <a:xfrm flipH="false" flipV="false" rot="0">
              <a:off x="0" y="0"/>
              <a:ext cx="1298061" cy="802194"/>
            </a:xfrm>
            <a:custGeom>
              <a:avLst/>
              <a:gdLst/>
              <a:ahLst/>
              <a:cxnLst/>
              <a:rect r="r" b="b" t="t" l="l"/>
              <a:pathLst>
                <a:path h="802194" w="1298061">
                  <a:moveTo>
                    <a:pt x="37700" y="0"/>
                  </a:moveTo>
                  <a:lnTo>
                    <a:pt x="1260361" y="0"/>
                  </a:lnTo>
                  <a:cubicBezTo>
                    <a:pt x="1281182" y="0"/>
                    <a:pt x="1298061" y="16879"/>
                    <a:pt x="1298061" y="37700"/>
                  </a:cubicBezTo>
                  <a:lnTo>
                    <a:pt x="1298061" y="764494"/>
                  </a:lnTo>
                  <a:cubicBezTo>
                    <a:pt x="1298061" y="774493"/>
                    <a:pt x="1294089" y="784082"/>
                    <a:pt x="1287019" y="791152"/>
                  </a:cubicBezTo>
                  <a:cubicBezTo>
                    <a:pt x="1279949" y="798222"/>
                    <a:pt x="1270360" y="802194"/>
                    <a:pt x="1260361" y="802194"/>
                  </a:cubicBezTo>
                  <a:lnTo>
                    <a:pt x="37700" y="802194"/>
                  </a:lnTo>
                  <a:cubicBezTo>
                    <a:pt x="27701" y="802194"/>
                    <a:pt x="18112" y="798222"/>
                    <a:pt x="11042" y="791152"/>
                  </a:cubicBezTo>
                  <a:cubicBezTo>
                    <a:pt x="3972" y="784082"/>
                    <a:pt x="0" y="774493"/>
                    <a:pt x="0" y="764494"/>
                  </a:cubicBezTo>
                  <a:lnTo>
                    <a:pt x="0" y="37700"/>
                  </a:lnTo>
                  <a:cubicBezTo>
                    <a:pt x="0" y="27701"/>
                    <a:pt x="3972" y="18112"/>
                    <a:pt x="11042" y="11042"/>
                  </a:cubicBezTo>
                  <a:cubicBezTo>
                    <a:pt x="18112" y="3972"/>
                    <a:pt x="27701" y="0"/>
                    <a:pt x="37700" y="0"/>
                  </a:cubicBezTo>
                  <a:close/>
                </a:path>
              </a:pathLst>
            </a:custGeom>
            <a:solidFill>
              <a:srgbClr val="130663"/>
            </a:solidFill>
          </p:spPr>
        </p:sp>
        <p:sp>
          <p:nvSpPr>
            <p:cNvPr name="TextBox 24" id="24"/>
            <p:cNvSpPr txBox="true"/>
            <p:nvPr/>
          </p:nvSpPr>
          <p:spPr>
            <a:xfrm>
              <a:off x="0" y="-104775"/>
              <a:ext cx="1298061" cy="906969"/>
            </a:xfrm>
            <a:prstGeom prst="rect">
              <a:avLst/>
            </a:prstGeom>
          </p:spPr>
          <p:txBody>
            <a:bodyPr anchor="ctr" rtlCol="false" tIns="50800" lIns="50800" bIns="50800" rIns="50800"/>
            <a:lstStyle/>
            <a:p>
              <a:pPr algn="ctr">
                <a:lnSpc>
                  <a:spcPts val="3656"/>
                </a:lnSpc>
              </a:pPr>
            </a:p>
          </p:txBody>
        </p:sp>
      </p:grpSp>
      <p:sp>
        <p:nvSpPr>
          <p:cNvPr name="AutoShape 25" id="25"/>
          <p:cNvSpPr/>
          <p:nvPr/>
        </p:nvSpPr>
        <p:spPr>
          <a:xfrm>
            <a:off x="9820097" y="6112796"/>
            <a:ext cx="3223818" cy="0"/>
          </a:xfrm>
          <a:prstGeom prst="line">
            <a:avLst/>
          </a:prstGeom>
          <a:ln cap="flat" w="38100">
            <a:gradFill>
              <a:gsLst>
                <a:gs pos="0">
                  <a:srgbClr val="F48B20">
                    <a:alpha val="100000"/>
                  </a:srgbClr>
                </a:gs>
                <a:gs pos="100000">
                  <a:srgbClr val="EE4633">
                    <a:alpha val="100000"/>
                  </a:srgbClr>
                </a:gs>
              </a:gsLst>
              <a:lin ang="0"/>
            </a:gradFill>
            <a:prstDash val="solid"/>
            <a:headEnd type="none" len="sm" w="sm"/>
            <a:tailEnd type="none" len="sm" w="sm"/>
          </a:ln>
        </p:spPr>
      </p:sp>
      <p:grpSp>
        <p:nvGrpSpPr>
          <p:cNvPr name="Group 26" id="26"/>
          <p:cNvGrpSpPr/>
          <p:nvPr/>
        </p:nvGrpSpPr>
        <p:grpSpPr>
          <a:xfrm rot="0">
            <a:off x="1112486" y="8436064"/>
            <a:ext cx="16063027" cy="824103"/>
            <a:chOff x="0" y="0"/>
            <a:chExt cx="21417370" cy="1098804"/>
          </a:xfrm>
        </p:grpSpPr>
        <p:sp>
          <p:nvSpPr>
            <p:cNvPr name="TextBox 27" id="27"/>
            <p:cNvSpPr txBox="true"/>
            <p:nvPr/>
          </p:nvSpPr>
          <p:spPr>
            <a:xfrm rot="0">
              <a:off x="605088" y="-19050"/>
              <a:ext cx="20812282" cy="1117854"/>
            </a:xfrm>
            <a:prstGeom prst="rect">
              <a:avLst/>
            </a:prstGeom>
          </p:spPr>
          <p:txBody>
            <a:bodyPr anchor="t" rtlCol="false" tIns="0" lIns="0" bIns="0" rIns="0">
              <a:spAutoFit/>
            </a:bodyPr>
            <a:lstStyle/>
            <a:p>
              <a:pPr algn="l">
                <a:lnSpc>
                  <a:spcPts val="2196"/>
                </a:lnSpc>
              </a:pPr>
              <a:r>
                <a:rPr lang="en-US" sz="1800" spc="1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Clo</a:t>
              </a:r>
              <a:r>
                <a:rPr lang="en-US" sz="1800" spc="1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sing Strategy</a:t>
              </a:r>
            </a:p>
            <a:p>
              <a:pPr algn="l">
                <a:lnSpc>
                  <a:spcPts val="2196"/>
                </a:lnSpc>
              </a:pPr>
              <a:r>
                <a:rPr lang="en-US" sz="1800" spc="1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Position COMPLYment as a strategic investment, not a cost center. Frame the ROI around </a:t>
              </a:r>
              <a:r>
                <a:rPr lang="en-US" b="true" sz="1800" spc="18">
                  <a:solidFill>
                    <a:srgbClr val="000000"/>
                  </a:solidFill>
                  <a:latin typeface="Poppins Bold"/>
                  <a:ea typeface="Poppins Bold"/>
                  <a:cs typeface="Poppins Bold"/>
                  <a:sym typeface="Poppins Bold"/>
                </a:rPr>
                <a:t>recovered productivity, reduced audit fees, and eliminated breach risk</a:t>
              </a:r>
              <a:r>
                <a:rPr lang="en-US" sz="1800" spc="18">
                  <a:solidFill>
                    <a:srgbClr val="000000"/>
                  </a:solidFill>
                  <a:latin typeface="Poppins"/>
                  <a:ea typeface="Poppins"/>
                  <a:cs typeface="Poppins"/>
                  <a:sym typeface="Poppins"/>
                </a:rPr>
                <a:t>—not just compliance checkboxes.</a:t>
              </a:r>
            </a:p>
          </p:txBody>
        </p:sp>
        <p:grpSp>
          <p:nvGrpSpPr>
            <p:cNvPr name="Group 28" id="28"/>
            <p:cNvGrpSpPr/>
            <p:nvPr/>
          </p:nvGrpSpPr>
          <p:grpSpPr>
            <a:xfrm rot="0">
              <a:off x="0" y="0"/>
              <a:ext cx="380103" cy="380103"/>
              <a:chOff x="0" y="0"/>
              <a:chExt cx="75082" cy="75082"/>
            </a:xfrm>
          </p:grpSpPr>
          <p:sp>
            <p:nvSpPr>
              <p:cNvPr name="Freeform 29" id="29"/>
              <p:cNvSpPr/>
              <p:nvPr/>
            </p:nvSpPr>
            <p:spPr>
              <a:xfrm flipH="false" flipV="false" rot="0">
                <a:off x="0" y="0"/>
                <a:ext cx="75082" cy="75082"/>
              </a:xfrm>
              <a:custGeom>
                <a:avLst/>
                <a:gdLst/>
                <a:ahLst/>
                <a:cxnLst/>
                <a:rect r="r" b="b" t="t" l="l"/>
                <a:pathLst>
                  <a:path h="75082" w="75082">
                    <a:moveTo>
                      <a:pt x="0" y="0"/>
                    </a:moveTo>
                    <a:lnTo>
                      <a:pt x="75082" y="0"/>
                    </a:lnTo>
                    <a:lnTo>
                      <a:pt x="75082" y="75082"/>
                    </a:lnTo>
                    <a:lnTo>
                      <a:pt x="0" y="75082"/>
                    </a:lnTo>
                    <a:close/>
                  </a:path>
                </a:pathLst>
              </a:custGeom>
              <a:solidFill>
                <a:srgbClr val="FFFFFF"/>
              </a:solidFill>
              <a:ln w="38100" cap="sq">
                <a:gradFill>
                  <a:gsLst>
                    <a:gs pos="0">
                      <a:srgbClr val="F48B20">
                        <a:alpha val="100000"/>
                      </a:srgbClr>
                    </a:gs>
                    <a:gs pos="100000">
                      <a:srgbClr val="EE4633">
                        <a:alpha val="100000"/>
                      </a:srgbClr>
                    </a:gs>
                  </a:gsLst>
                  <a:lin ang="0"/>
                </a:gradFill>
                <a:prstDash val="solid"/>
                <a:miter/>
              </a:ln>
            </p:spPr>
          </p:sp>
          <p:sp>
            <p:nvSpPr>
              <p:cNvPr name="TextBox 30" id="30"/>
              <p:cNvSpPr txBox="true"/>
              <p:nvPr/>
            </p:nvSpPr>
            <p:spPr>
              <a:xfrm>
                <a:off x="0" y="-57150"/>
                <a:ext cx="75082" cy="132232"/>
              </a:xfrm>
              <a:prstGeom prst="rect">
                <a:avLst/>
              </a:prstGeom>
            </p:spPr>
            <p:txBody>
              <a:bodyPr anchor="ctr" rtlCol="false" tIns="50800" lIns="50800" bIns="50800" rIns="50800"/>
              <a:lstStyle/>
              <a:p>
                <a:pPr algn="ctr">
                  <a:lnSpc>
                    <a:spcPts val="2940"/>
                  </a:lnSpc>
                </a:pPr>
              </a:p>
            </p:txBody>
          </p:sp>
        </p:grpSp>
      </p:grpSp>
      <p:sp>
        <p:nvSpPr>
          <p:cNvPr name="Freeform 31" id="31"/>
          <p:cNvSpPr/>
          <p:nvPr/>
        </p:nvSpPr>
        <p:spPr>
          <a:xfrm flipH="false" flipV="false" rot="0">
            <a:off x="5135474" y="1751986"/>
            <a:ext cx="729247" cy="729247"/>
          </a:xfrm>
          <a:custGeom>
            <a:avLst/>
            <a:gdLst/>
            <a:ahLst/>
            <a:cxnLst/>
            <a:rect r="r" b="b" t="t" l="l"/>
            <a:pathLst>
              <a:path h="729247" w="729247">
                <a:moveTo>
                  <a:pt x="0" y="0"/>
                </a:moveTo>
                <a:lnTo>
                  <a:pt x="729247" y="0"/>
                </a:lnTo>
                <a:lnTo>
                  <a:pt x="729247" y="729247"/>
                </a:lnTo>
                <a:lnTo>
                  <a:pt x="0" y="7292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2" id="32"/>
          <p:cNvSpPr/>
          <p:nvPr/>
        </p:nvSpPr>
        <p:spPr>
          <a:xfrm flipH="false" flipV="false" rot="0">
            <a:off x="10786751" y="1751986"/>
            <a:ext cx="690961" cy="729247"/>
          </a:xfrm>
          <a:custGeom>
            <a:avLst/>
            <a:gdLst/>
            <a:ahLst/>
            <a:cxnLst/>
            <a:rect r="r" b="b" t="t" l="l"/>
            <a:pathLst>
              <a:path h="729247" w="690961">
                <a:moveTo>
                  <a:pt x="0" y="0"/>
                </a:moveTo>
                <a:lnTo>
                  <a:pt x="690961" y="0"/>
                </a:lnTo>
                <a:lnTo>
                  <a:pt x="690961" y="729247"/>
                </a:lnTo>
                <a:lnTo>
                  <a:pt x="0" y="72924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3" id="33"/>
          <p:cNvSpPr/>
          <p:nvPr/>
        </p:nvSpPr>
        <p:spPr>
          <a:xfrm flipH="false" flipV="false" rot="0">
            <a:off x="7940814" y="5217477"/>
            <a:ext cx="750940" cy="750940"/>
          </a:xfrm>
          <a:custGeom>
            <a:avLst/>
            <a:gdLst/>
            <a:ahLst/>
            <a:cxnLst/>
            <a:rect r="r" b="b" t="t" l="l"/>
            <a:pathLst>
              <a:path h="750940" w="750940">
                <a:moveTo>
                  <a:pt x="0" y="0"/>
                </a:moveTo>
                <a:lnTo>
                  <a:pt x="750940" y="0"/>
                </a:lnTo>
                <a:lnTo>
                  <a:pt x="750940" y="750940"/>
                </a:lnTo>
                <a:lnTo>
                  <a:pt x="0" y="750940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4" id="34"/>
          <p:cNvSpPr/>
          <p:nvPr/>
        </p:nvSpPr>
        <p:spPr>
          <a:xfrm flipH="false" flipV="false" rot="0">
            <a:off x="13566120" y="5253428"/>
            <a:ext cx="679038" cy="679038"/>
          </a:xfrm>
          <a:custGeom>
            <a:avLst/>
            <a:gdLst/>
            <a:ahLst/>
            <a:cxnLst/>
            <a:rect r="r" b="b" t="t" l="l"/>
            <a:pathLst>
              <a:path h="679038" w="679038">
                <a:moveTo>
                  <a:pt x="0" y="0"/>
                </a:moveTo>
                <a:lnTo>
                  <a:pt x="679038" y="0"/>
                </a:lnTo>
                <a:lnTo>
                  <a:pt x="679038" y="679038"/>
                </a:lnTo>
                <a:lnTo>
                  <a:pt x="0" y="67903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Freeform 35" id="35"/>
          <p:cNvSpPr/>
          <p:nvPr/>
        </p:nvSpPr>
        <p:spPr>
          <a:xfrm flipH="false" flipV="false" rot="0">
            <a:off x="16365421" y="1751986"/>
            <a:ext cx="705546" cy="729247"/>
          </a:xfrm>
          <a:custGeom>
            <a:avLst/>
            <a:gdLst/>
            <a:ahLst/>
            <a:cxnLst/>
            <a:rect r="r" b="b" t="t" l="l"/>
            <a:pathLst>
              <a:path h="729247" w="705546">
                <a:moveTo>
                  <a:pt x="0" y="0"/>
                </a:moveTo>
                <a:lnTo>
                  <a:pt x="705547" y="0"/>
                </a:lnTo>
                <a:lnTo>
                  <a:pt x="705547" y="729247"/>
                </a:lnTo>
                <a:lnTo>
                  <a:pt x="0" y="729247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 l="0" t="0" r="0" b="0"/>
            </a:stretch>
          </a:blipFill>
        </p:spPr>
      </p:sp>
      <p:sp>
        <p:nvSpPr>
          <p:cNvPr name="TextBox 36" id="36"/>
          <p:cNvSpPr txBox="true"/>
          <p:nvPr/>
        </p:nvSpPr>
        <p:spPr>
          <a:xfrm rot="0">
            <a:off x="6112371" y="9763125"/>
            <a:ext cx="6063258" cy="25971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ctr">
              <a:lnSpc>
                <a:spcPts val="1960"/>
              </a:lnSpc>
              <a:spcBef>
                <a:spcPct val="0"/>
              </a:spcBef>
            </a:pPr>
            <a:r>
              <a:rPr lang="en-US" sz="1400">
                <a:solidFill>
                  <a:srgbClr val="B4B4B4"/>
                </a:solidFill>
                <a:latin typeface="Poppins"/>
                <a:ea typeface="Poppins"/>
                <a:cs typeface="Poppins"/>
                <a:sym typeface="Poppins"/>
              </a:rPr>
              <a:t>Confidential &amp; Proprietary – Skillmine Technology Consulting Pvt. Ltd.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196273" y="669361"/>
            <a:ext cx="16435200" cy="542925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>
              <a:lnSpc>
                <a:spcPts val="4200"/>
              </a:lnSpc>
            </a:pP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Y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our Sal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es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Playbo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ok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: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 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Key Messa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ge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s T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h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at Win D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e</a:t>
            </a:r>
            <a:r>
              <a:rPr lang="en-US" sz="30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als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7011828" y="2174933"/>
            <a:ext cx="4072463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The Complet</a:t>
            </a:r>
            <a:r>
              <a:rPr lang="en-US" b="true" sz="20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e Solution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12588103" y="2161828"/>
            <a:ext cx="4209770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AI Efficiency Advantage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1435553" y="2174933"/>
            <a:ext cx="3368772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Pain Point Recognitio</a:t>
            </a:r>
            <a:r>
              <a:rPr lang="en-US" b="true" sz="2000" strike="noStrike" u="none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n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435553" y="2832798"/>
            <a:ext cx="4352968" cy="1623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Start every conversation here: Manual compliance is killing productivity and increasing risk. Customers lose weeks to spreadsheets, duplicate d</a:t>
            </a:r>
            <a:r>
              <a:rPr lang="en-US" sz="18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ata entry, and audit preparation chaos.</a:t>
            </a:r>
          </a:p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</a:p>
        </p:txBody>
      </p:sp>
      <p:sp>
        <p:nvSpPr>
          <p:cNvPr name="TextBox 42" id="42"/>
          <p:cNvSpPr txBox="true"/>
          <p:nvPr/>
        </p:nvSpPr>
        <p:spPr>
          <a:xfrm rot="0">
            <a:off x="7011828" y="2832798"/>
            <a:ext cx="4425061" cy="1357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COMPLYment automates the e</a:t>
            </a: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ntire GRC lifecycle—from control mapping and evidence collection to continuous monitoring and audit reporting. One in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tegrated platform, zero gaps.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2588103" y="2819693"/>
            <a:ext cx="4425061" cy="1623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Intelligent automation eliminates up to 70% of redundant compliance work. Our AI identifies overlapping</a:t>
            </a:r>
            <a:r>
              <a:rPr lang="en-US" sz="18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 requirements across frameworks and auto-maps evidence to multiple controls simultaneously.</a:t>
            </a:r>
          </a:p>
        </p:txBody>
      </p:sp>
      <p:sp>
        <p:nvSpPr>
          <p:cNvPr name="TextBox 44" id="44"/>
          <p:cNvSpPr txBox="true"/>
          <p:nvPr/>
        </p:nvSpPr>
        <p:spPr>
          <a:xfrm rot="0">
            <a:off x="4243821" y="5662117"/>
            <a:ext cx="4072463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Cons</a:t>
            </a:r>
            <a:r>
              <a:rPr lang="en-US" b="true" sz="2000" strike="noStrike" u="none">
                <a:solidFill>
                  <a:srgbClr val="000000"/>
                </a:solidFill>
                <a:latin typeface="Poppins Bold"/>
                <a:ea typeface="Poppins Bold"/>
                <a:cs typeface="Poppins Bold"/>
                <a:sym typeface="Poppins Bold"/>
              </a:rPr>
              <a:t>olidation Value</a:t>
            </a:r>
          </a:p>
        </p:txBody>
      </p:sp>
      <p:sp>
        <p:nvSpPr>
          <p:cNvPr name="TextBox 45" id="45"/>
          <p:cNvSpPr txBox="true"/>
          <p:nvPr/>
        </p:nvSpPr>
        <p:spPr>
          <a:xfrm rot="0">
            <a:off x="9820097" y="5649012"/>
            <a:ext cx="4209770" cy="319430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360"/>
              </a:lnSpc>
              <a:spcBef>
                <a:spcPct val="0"/>
              </a:spcBef>
            </a:pPr>
            <a:r>
              <a:rPr lang="en-US" b="true" sz="2000">
                <a:solidFill>
                  <a:srgbClr val="FFFFFF"/>
                </a:solidFill>
                <a:latin typeface="Poppins Bold"/>
                <a:ea typeface="Poppins Bold"/>
                <a:cs typeface="Poppins Bold"/>
                <a:sym typeface="Poppins Bold"/>
              </a:rPr>
              <a:t>Expansion Opportunity</a:t>
            </a:r>
          </a:p>
        </p:txBody>
      </p:sp>
      <p:sp>
        <p:nvSpPr>
          <p:cNvPr name="TextBox 46" id="46"/>
          <p:cNvSpPr txBox="true"/>
          <p:nvPr/>
        </p:nvSpPr>
        <p:spPr>
          <a:xfrm rot="0">
            <a:off x="4243821" y="6319982"/>
            <a:ext cx="4425061" cy="13571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Replace 5-7 disparate tools with a si</a:t>
            </a:r>
            <a:r>
              <a:rPr lang="en-US" sz="180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ngle platform. Stop paying for separate policy management, risk registers, audit tools, and compliance </a:t>
            </a:r>
            <a:r>
              <a:rPr lang="en-US" sz="1800" strike="noStrike" u="none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trackers. Lower costs, higher visibility.</a:t>
            </a:r>
          </a:p>
        </p:txBody>
      </p:sp>
      <p:sp>
        <p:nvSpPr>
          <p:cNvPr name="TextBox 47" id="47"/>
          <p:cNvSpPr txBox="true"/>
          <p:nvPr/>
        </p:nvSpPr>
        <p:spPr>
          <a:xfrm rot="0">
            <a:off x="9820097" y="6306876"/>
            <a:ext cx="4425061" cy="1623822"/>
          </a:xfrm>
          <a:prstGeom prst="rect">
            <a:avLst/>
          </a:prstGeom>
        </p:spPr>
        <p:txBody>
          <a:bodyPr anchor="t" rtlCol="false" tIns="0" lIns="0" bIns="0" rIns="0">
            <a:spAutoFit/>
          </a:bodyPr>
          <a:lstStyle/>
          <a:p>
            <a:pPr algn="l" marL="0" indent="0" lvl="0">
              <a:lnSpc>
                <a:spcPts val="2124"/>
              </a:lnSpc>
              <a:spcBef>
                <a:spcPct val="0"/>
              </a:spcBef>
            </a:pPr>
            <a:r>
              <a:rPr lang="en-US" sz="1800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Strong land-and-expand model with modular architecture. Start with core compliance, then upsell risk management, vendor ass</a:t>
            </a:r>
            <a:r>
              <a:rPr lang="en-US" sz="1800" strike="noStrike" u="none">
                <a:solidFill>
                  <a:srgbClr val="FFFFFF"/>
                </a:solidFill>
                <a:latin typeface="Poppins"/>
                <a:ea typeface="Poppins"/>
                <a:cs typeface="Poppins"/>
                <a:sym typeface="Poppins"/>
              </a:rPr>
              <a:t>essment, incident response, and third-party risk modules as needs evolve.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FE7F154A848B74183FB2E956384EBBC" ma:contentTypeVersion="19" ma:contentTypeDescription="Create a new document." ma:contentTypeScope="" ma:versionID="2ce07db4b740dd53cd07581945f25589">
  <xsd:schema xmlns:xsd="http://www.w3.org/2001/XMLSchema" xmlns:xs="http://www.w3.org/2001/XMLSchema" xmlns:p="http://schemas.microsoft.com/office/2006/metadata/properties" xmlns:ns2="bded28b3-ead7-4352-854f-14e94602ff4d" xmlns:ns3="f5b1eb7f-5413-4a6e-b874-2748d38f75b4" targetNamespace="http://schemas.microsoft.com/office/2006/metadata/properties" ma:root="true" ma:fieldsID="f6db699a381d79ca023aaf7deafac87a" ns2:_="" ns3:_="">
    <xsd:import namespace="bded28b3-ead7-4352-854f-14e94602ff4d"/>
    <xsd:import namespace="f5b1eb7f-5413-4a6e-b874-2748d38f75b4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DateTaken" minOccurs="0"/>
                <xsd:element ref="ns3:MediaServiceLocation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ded28b3-ead7-4352-854f-14e94602ff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018e4265-2de2-415b-89fc-151793b4cf22}" ma:internalName="TaxCatchAll" ma:showField="CatchAllData" ma:web="bded28b3-ead7-4352-854f-14e94602ff4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5b1eb7f-5413-4a6e-b874-2748d38f75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28c0f741-0386-4c87-ac33-23f9c32991e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ded28b3-ead7-4352-854f-14e94602ff4d" xsi:nil="true"/>
    <lcf76f155ced4ddcb4097134ff3c332f xmlns="f5b1eb7f-5413-4a6e-b874-2748d38f75b4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83717F15-3D74-49B6-8F27-609E517D340E}"/>
</file>

<file path=customXml/itemProps2.xml><?xml version="1.0" encoding="utf-8"?>
<ds:datastoreItem xmlns:ds="http://schemas.openxmlformats.org/officeDocument/2006/customXml" ds:itemID="{A1F63218-080D-4000-BE9F-83A238C32C79}"/>
</file>

<file path=customXml/itemProps3.xml><?xml version="1.0" encoding="utf-8"?>
<ds:datastoreItem xmlns:ds="http://schemas.openxmlformats.org/officeDocument/2006/customXml" ds:itemID="{DC4A379F-80F0-45A4-A4EC-A63F101027BC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COMPLYment- Sales Enablement</dc:title>
  <cp:revision>1</cp:revision>
  <dcterms:created xsi:type="dcterms:W3CDTF">2006-08-16T00:00:00Z</dcterms:created>
  <dcterms:modified xsi:type="dcterms:W3CDTF">2011-08-01T06:04:30Z</dcterms:modified>
  <dc:identifier>DAHBe1jNT0M</dc:identifie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0x010100FFE7F154A848B74183FB2E956384EBBC</vt:lpwstr>
  </property>
</Properties>
</file>